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5" r:id="rId1"/>
    <p:sldMasterId id="2147483784" r:id="rId2"/>
  </p:sldMasterIdLst>
  <p:notesMasterIdLst>
    <p:notesMasterId r:id="rId27"/>
  </p:notesMasterIdLst>
  <p:handoutMasterIdLst>
    <p:handoutMasterId r:id="rId28"/>
  </p:handoutMasterIdLst>
  <p:sldIdLst>
    <p:sldId id="259" r:id="rId3"/>
    <p:sldId id="310" r:id="rId4"/>
    <p:sldId id="313" r:id="rId5"/>
    <p:sldId id="311" r:id="rId6"/>
    <p:sldId id="268" r:id="rId7"/>
    <p:sldId id="269" r:id="rId8"/>
    <p:sldId id="282" r:id="rId9"/>
    <p:sldId id="283" r:id="rId10"/>
    <p:sldId id="284" r:id="rId11"/>
    <p:sldId id="285" r:id="rId12"/>
    <p:sldId id="263" r:id="rId13"/>
    <p:sldId id="286" r:id="rId14"/>
    <p:sldId id="287" r:id="rId15"/>
    <p:sldId id="288" r:id="rId16"/>
    <p:sldId id="289" r:id="rId17"/>
    <p:sldId id="290" r:id="rId18"/>
    <p:sldId id="291" r:id="rId19"/>
    <p:sldId id="270" r:id="rId20"/>
    <p:sldId id="271" r:id="rId21"/>
    <p:sldId id="279" r:id="rId22"/>
    <p:sldId id="280" r:id="rId23"/>
    <p:sldId id="272" r:id="rId24"/>
    <p:sldId id="276" r:id="rId25"/>
    <p:sldId id="315" r:id="rId26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Exo 2" panose="020F0502020204030204" pitchFamily="34" charset="0"/>
      <p:regular r:id="rId33"/>
      <p:bold r:id="rId34"/>
      <p:italic r:id="rId35"/>
      <p:boldItalic r:id="rId36"/>
    </p:embeddedFont>
    <p:embeddedFont>
      <p:font typeface="Iowan Old Style Roman" panose="02040602040506020204" pitchFamily="18" charset="77"/>
      <p:regular r:id="rId37"/>
    </p:embeddedFont>
    <p:embeddedFont>
      <p:font typeface="Proxima Nova" panose="02000506030000020004" pitchFamily="2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Light" panose="02000000000000000000" pitchFamily="2" charset="0"/>
      <p:regular r:id="rId46"/>
      <p:bold r:id="rId47"/>
      <p:italic r:id="rId48"/>
      <p:boldItalic r:id="rId49"/>
    </p:embeddedFont>
    <p:embeddedFont>
      <p:font typeface="Roboto Medium" panose="02000000000000000000" pitchFamily="2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/>
    <p:restoredTop sz="94719"/>
  </p:normalViewPr>
  <p:slideViewPr>
    <p:cSldViewPr snapToGrid="0" snapToObjects="1">
      <p:cViewPr varScale="1">
        <p:scale>
          <a:sx n="152" d="100"/>
          <a:sy n="152" d="100"/>
        </p:scale>
        <p:origin x="40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6632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2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97509-69B2-1F49-908E-4A26319086A6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</dgm:pt>
    <dgm:pt modelId="{A85E2D5A-31D8-3848-A2B1-9B4295FD2BF7}">
      <dgm:prSet custT="1"/>
      <dgm:spPr/>
      <dgm:t>
        <a:bodyPr/>
        <a:lstStyle/>
        <a:p>
          <a:pPr rtl="0"/>
          <a:r>
            <a:rPr lang="en-US" sz="2400" dirty="0">
              <a:latin typeface="Arial" panose="020B0604020202020204" pitchFamily="34" charset="0"/>
              <a:cs typeface="Arial" panose="020B0604020202020204" pitchFamily="34" charset="0"/>
            </a:rPr>
            <a:t>Application Architecture</a:t>
          </a:r>
        </a:p>
      </dgm:t>
    </dgm:pt>
    <dgm:pt modelId="{4DED99A1-FF44-9647-B804-785A63F87AAF}" type="parTrans" cxnId="{4B172087-EB8B-A648-AAC3-82B98B087E6F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BCA29FC-C63E-7F44-BDFB-42D984C178FD}" type="sibTrans" cxnId="{4B172087-EB8B-A648-AAC3-82B98B087E6F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CF39635-EFE0-E047-860A-B51468BAAE10}">
      <dgm:prSet custT="1"/>
      <dgm:spPr/>
      <dgm:t>
        <a:bodyPr/>
        <a:lstStyle/>
        <a:p>
          <a:pPr rtl="0"/>
          <a:r>
            <a:rPr lang="en-US" sz="2400" dirty="0">
              <a:latin typeface="Arial" panose="020B0604020202020204" pitchFamily="34" charset="0"/>
              <a:cs typeface="Arial" panose="020B0604020202020204" pitchFamily="34" charset="0"/>
            </a:rPr>
            <a:t>FDW Example (PostgreSQL, MongoDB, Clickhouse)</a:t>
          </a:r>
        </a:p>
      </dgm:t>
    </dgm:pt>
    <dgm:pt modelId="{9F34FE2C-76F9-394E-88CB-DFEFEF5EFAB8}" type="parTrans" cxnId="{036DB0E7-F712-3D4F-82BF-DB893B07E56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90DA283-CEF0-2E4E-AC80-32E3A685D5CB}" type="sibTrans" cxnId="{036DB0E7-F712-3D4F-82BF-DB893B07E56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38FE8C0-63AB-F346-8BA4-6A5439ACA803}">
      <dgm:prSet custT="1"/>
      <dgm:spPr/>
      <dgm:t>
        <a:bodyPr/>
        <a:lstStyle/>
        <a:p>
          <a:pPr rtl="0"/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Push Down (Aggregate, Joins, Expression)</a:t>
          </a:r>
        </a:p>
      </dgm:t>
    </dgm:pt>
    <dgm:pt modelId="{9DA48390-ECD9-444E-85F5-9389D200B5CC}" type="parTrans" cxnId="{8FE26912-B8DA-C54F-A1F8-B6897D0BFE41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26884DF-3869-494B-8B4E-661124A5550E}" type="sibTrans" cxnId="{8FE26912-B8DA-C54F-A1F8-B6897D0BFE41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463CF54-D40D-5E4D-86AC-568EF1F3DDEE}">
      <dgm:prSet custT="1"/>
      <dgm:spPr/>
      <dgm:t>
        <a:bodyPr/>
        <a:lstStyle/>
        <a:p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Connection Pooling</a:t>
          </a:r>
        </a:p>
      </dgm:t>
    </dgm:pt>
    <dgm:pt modelId="{3F9E5219-7BEA-8F40-B505-74E1CB616EC1}" type="parTrans" cxnId="{66207CE3-B07E-404F-A755-10E883F4F99E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3625B44-5A73-8C4D-B7E3-0CF934C8B389}" type="sibTrans" cxnId="{66207CE3-B07E-404F-A755-10E883F4F99E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BAD13A-BADA-E346-9AB7-3C89C1B6E46C}">
      <dgm:prSet custT="1"/>
      <dgm:spPr/>
      <dgm:t>
        <a:bodyPr/>
        <a:lstStyle/>
        <a:p>
          <a:pPr rtl="0"/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DML</a:t>
          </a:r>
          <a:endParaRPr lang="en-US" sz="24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A08043-162F-424B-8787-51DD6C0D8CBA}" type="parTrans" cxnId="{73C6E650-319A-8943-AA49-24BC30D8C0C6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6D97268-B39B-114F-B919-9D7AAD226D5E}" type="sibTrans" cxnId="{73C6E650-319A-8943-AA49-24BC30D8C0C6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5D5BFF2-FD27-B44F-BE64-D52D506C859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Question / Answers</a:t>
          </a:r>
        </a:p>
      </dgm:t>
    </dgm:pt>
    <dgm:pt modelId="{75763CE6-123E-2340-B020-243B90C60D31}" type="parTrans" cxnId="{3A3B9951-527F-DA42-ADD9-A73DAD8A65BA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E5FC0CC-376B-FE41-BB1B-DC945224B901}" type="sibTrans" cxnId="{3A3B9951-527F-DA42-ADD9-A73DAD8A65BA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F6AD725-51CC-4A44-B532-C1CA28D83206}">
      <dgm:prSet custT="1"/>
      <dgm:spPr/>
      <dgm:t>
        <a:bodyPr/>
        <a:lstStyle/>
        <a:p>
          <a:pPr>
            <a:buSzPts val="2000"/>
            <a:buFont typeface="Arial"/>
            <a:buChar char="•"/>
          </a:pP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SQL-MED (</a:t>
          </a: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Management of External Data</a:t>
          </a: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)</a:t>
          </a:r>
          <a:endParaRPr lang="en-GB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BF137B-C79C-8E42-9D29-3A327DF1535D}" type="parTrans" cxnId="{A36AC803-0A3E-FD43-8E3A-17A016A091E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DB4AF3A-1122-FC43-B9EF-9C77D011B69B}" type="sibTrans" cxnId="{A36AC803-0A3E-FD43-8E3A-17A016A091E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0C6162-58E7-714D-89FE-09B8F58093A0}" type="pres">
      <dgm:prSet presAssocID="{D0F97509-69B2-1F49-908E-4A26319086A6}" presName="vert0" presStyleCnt="0">
        <dgm:presLayoutVars>
          <dgm:dir/>
          <dgm:animOne val="branch"/>
          <dgm:animLvl val="lvl"/>
        </dgm:presLayoutVars>
      </dgm:prSet>
      <dgm:spPr/>
    </dgm:pt>
    <dgm:pt modelId="{32BE0FEA-9A38-2E4D-B8AD-2DD478EB3C84}" type="pres">
      <dgm:prSet presAssocID="{A85E2D5A-31D8-3848-A2B1-9B4295FD2BF7}" presName="thickLine" presStyleLbl="alignNode1" presStyleIdx="0" presStyleCnt="7"/>
      <dgm:spPr/>
    </dgm:pt>
    <dgm:pt modelId="{DF976840-A2BF-924F-A16E-26A52C8D21ED}" type="pres">
      <dgm:prSet presAssocID="{A85E2D5A-31D8-3848-A2B1-9B4295FD2BF7}" presName="horz1" presStyleCnt="0"/>
      <dgm:spPr/>
    </dgm:pt>
    <dgm:pt modelId="{432417E0-DC1E-D94A-9241-3508F3F14D86}" type="pres">
      <dgm:prSet presAssocID="{A85E2D5A-31D8-3848-A2B1-9B4295FD2BF7}" presName="tx1" presStyleLbl="revTx" presStyleIdx="0" presStyleCnt="7"/>
      <dgm:spPr/>
    </dgm:pt>
    <dgm:pt modelId="{465BA7F9-E313-DF4C-87E2-D33E00E05CEE}" type="pres">
      <dgm:prSet presAssocID="{A85E2D5A-31D8-3848-A2B1-9B4295FD2BF7}" presName="vert1" presStyleCnt="0"/>
      <dgm:spPr/>
    </dgm:pt>
    <dgm:pt modelId="{CBD1400C-A64D-814B-9A5F-2EE9933C160F}" type="pres">
      <dgm:prSet presAssocID="{3F6AD725-51CC-4A44-B532-C1CA28D83206}" presName="thickLine" presStyleLbl="alignNode1" presStyleIdx="1" presStyleCnt="7"/>
      <dgm:spPr/>
    </dgm:pt>
    <dgm:pt modelId="{ABD84BC7-8B79-AA47-9D7D-E6B9B0258D55}" type="pres">
      <dgm:prSet presAssocID="{3F6AD725-51CC-4A44-B532-C1CA28D83206}" presName="horz1" presStyleCnt="0"/>
      <dgm:spPr/>
    </dgm:pt>
    <dgm:pt modelId="{10644019-0DBF-D848-B1A1-431A28CC56D4}" type="pres">
      <dgm:prSet presAssocID="{3F6AD725-51CC-4A44-B532-C1CA28D83206}" presName="tx1" presStyleLbl="revTx" presStyleIdx="1" presStyleCnt="7"/>
      <dgm:spPr/>
    </dgm:pt>
    <dgm:pt modelId="{1CB90876-A278-824F-ABE7-A39FB76EDFDE}" type="pres">
      <dgm:prSet presAssocID="{3F6AD725-51CC-4A44-B532-C1CA28D83206}" presName="vert1" presStyleCnt="0"/>
      <dgm:spPr/>
    </dgm:pt>
    <dgm:pt modelId="{EB7315BF-4859-0F48-BFC4-496C7DFC0AB4}" type="pres">
      <dgm:prSet presAssocID="{4CF39635-EFE0-E047-860A-B51468BAAE10}" presName="thickLine" presStyleLbl="alignNode1" presStyleIdx="2" presStyleCnt="7"/>
      <dgm:spPr/>
    </dgm:pt>
    <dgm:pt modelId="{E1E7AF2F-8667-B147-8E64-EE75F3AAA033}" type="pres">
      <dgm:prSet presAssocID="{4CF39635-EFE0-E047-860A-B51468BAAE10}" presName="horz1" presStyleCnt="0"/>
      <dgm:spPr/>
    </dgm:pt>
    <dgm:pt modelId="{4AF281F6-A7EB-1E41-BFA5-8F593645411E}" type="pres">
      <dgm:prSet presAssocID="{4CF39635-EFE0-E047-860A-B51468BAAE10}" presName="tx1" presStyleLbl="revTx" presStyleIdx="2" presStyleCnt="7"/>
      <dgm:spPr/>
    </dgm:pt>
    <dgm:pt modelId="{B5E9B422-2AD6-9748-9604-2143DA7E3A06}" type="pres">
      <dgm:prSet presAssocID="{4CF39635-EFE0-E047-860A-B51468BAAE10}" presName="vert1" presStyleCnt="0"/>
      <dgm:spPr/>
    </dgm:pt>
    <dgm:pt modelId="{5C9185CB-D4E4-584D-8103-BF6ADB5F9DBD}" type="pres">
      <dgm:prSet presAssocID="{B38FE8C0-63AB-F346-8BA4-6A5439ACA803}" presName="thickLine" presStyleLbl="alignNode1" presStyleIdx="3" presStyleCnt="7"/>
      <dgm:spPr/>
    </dgm:pt>
    <dgm:pt modelId="{3478B118-E6A4-6C43-8D3F-C37BFB658876}" type="pres">
      <dgm:prSet presAssocID="{B38FE8C0-63AB-F346-8BA4-6A5439ACA803}" presName="horz1" presStyleCnt="0"/>
      <dgm:spPr/>
    </dgm:pt>
    <dgm:pt modelId="{6C61D329-0DA8-A44A-AEE2-9188C79C69C7}" type="pres">
      <dgm:prSet presAssocID="{B38FE8C0-63AB-F346-8BA4-6A5439ACA803}" presName="tx1" presStyleLbl="revTx" presStyleIdx="3" presStyleCnt="7" custLinFactNeighborX="-355" custLinFactNeighborY="-17"/>
      <dgm:spPr/>
    </dgm:pt>
    <dgm:pt modelId="{3563C8E3-BC1C-1146-8C2A-EAF069F43867}" type="pres">
      <dgm:prSet presAssocID="{B38FE8C0-63AB-F346-8BA4-6A5439ACA803}" presName="vert1" presStyleCnt="0"/>
      <dgm:spPr/>
    </dgm:pt>
    <dgm:pt modelId="{3700D601-BEAC-E74C-BBFF-9653DD13E23E}" type="pres">
      <dgm:prSet presAssocID="{D463CF54-D40D-5E4D-86AC-568EF1F3DDEE}" presName="thickLine" presStyleLbl="alignNode1" presStyleIdx="4" presStyleCnt="7"/>
      <dgm:spPr/>
    </dgm:pt>
    <dgm:pt modelId="{18E5EA5D-32C6-924C-A996-850BE3E1A2D3}" type="pres">
      <dgm:prSet presAssocID="{D463CF54-D40D-5E4D-86AC-568EF1F3DDEE}" presName="horz1" presStyleCnt="0"/>
      <dgm:spPr/>
    </dgm:pt>
    <dgm:pt modelId="{6FD786A8-FD5C-4E4F-BC69-5E7792F963F2}" type="pres">
      <dgm:prSet presAssocID="{D463CF54-D40D-5E4D-86AC-568EF1F3DDEE}" presName="tx1" presStyleLbl="revTx" presStyleIdx="4" presStyleCnt="7"/>
      <dgm:spPr/>
    </dgm:pt>
    <dgm:pt modelId="{CCF53C02-9D95-AB42-B078-F3E1C790991E}" type="pres">
      <dgm:prSet presAssocID="{D463CF54-D40D-5E4D-86AC-568EF1F3DDEE}" presName="vert1" presStyleCnt="0"/>
      <dgm:spPr/>
    </dgm:pt>
    <dgm:pt modelId="{A8D6A59E-2A80-C847-A515-DE23ED444985}" type="pres">
      <dgm:prSet presAssocID="{47BAD13A-BADA-E346-9AB7-3C89C1B6E46C}" presName="thickLine" presStyleLbl="alignNode1" presStyleIdx="5" presStyleCnt="7"/>
      <dgm:spPr/>
    </dgm:pt>
    <dgm:pt modelId="{7035F1AC-93C8-E649-B68F-2B8642C75032}" type="pres">
      <dgm:prSet presAssocID="{47BAD13A-BADA-E346-9AB7-3C89C1B6E46C}" presName="horz1" presStyleCnt="0"/>
      <dgm:spPr/>
    </dgm:pt>
    <dgm:pt modelId="{49FC1C0C-2624-5B41-AF76-88D4442A713D}" type="pres">
      <dgm:prSet presAssocID="{47BAD13A-BADA-E346-9AB7-3C89C1B6E46C}" presName="tx1" presStyleLbl="revTx" presStyleIdx="5" presStyleCnt="7"/>
      <dgm:spPr/>
    </dgm:pt>
    <dgm:pt modelId="{0FEEBCB1-E38B-CF46-A91B-6F4AA7D81C30}" type="pres">
      <dgm:prSet presAssocID="{47BAD13A-BADA-E346-9AB7-3C89C1B6E46C}" presName="vert1" presStyleCnt="0"/>
      <dgm:spPr/>
    </dgm:pt>
    <dgm:pt modelId="{D3E02165-3823-1247-8D8E-2715D52FB574}" type="pres">
      <dgm:prSet presAssocID="{85D5BFF2-FD27-B44F-BE64-D52D506C8591}" presName="thickLine" presStyleLbl="alignNode1" presStyleIdx="6" presStyleCnt="7"/>
      <dgm:spPr/>
    </dgm:pt>
    <dgm:pt modelId="{4201A2F2-2E1C-8C43-9D88-E7EA0507C95F}" type="pres">
      <dgm:prSet presAssocID="{85D5BFF2-FD27-B44F-BE64-D52D506C8591}" presName="horz1" presStyleCnt="0"/>
      <dgm:spPr/>
    </dgm:pt>
    <dgm:pt modelId="{76601C9A-E6D2-B04F-BCAB-8064EFEF6E7A}" type="pres">
      <dgm:prSet presAssocID="{85D5BFF2-FD27-B44F-BE64-D52D506C8591}" presName="tx1" presStyleLbl="revTx" presStyleIdx="6" presStyleCnt="7"/>
      <dgm:spPr/>
    </dgm:pt>
    <dgm:pt modelId="{C1ECB7CD-6016-1D4B-B20B-237BE5268A47}" type="pres">
      <dgm:prSet presAssocID="{85D5BFF2-FD27-B44F-BE64-D52D506C8591}" presName="vert1" presStyleCnt="0"/>
      <dgm:spPr/>
    </dgm:pt>
  </dgm:ptLst>
  <dgm:cxnLst>
    <dgm:cxn modelId="{A36AC803-0A3E-FD43-8E3A-17A016A091EB}" srcId="{D0F97509-69B2-1F49-908E-4A26319086A6}" destId="{3F6AD725-51CC-4A44-B532-C1CA28D83206}" srcOrd="1" destOrd="0" parTransId="{71BF137B-C79C-8E42-9D29-3A327DF1535D}" sibTransId="{8DB4AF3A-1122-FC43-B9EF-9C77D011B69B}"/>
    <dgm:cxn modelId="{8FE26912-B8DA-C54F-A1F8-B6897D0BFE41}" srcId="{D0F97509-69B2-1F49-908E-4A26319086A6}" destId="{B38FE8C0-63AB-F346-8BA4-6A5439ACA803}" srcOrd="3" destOrd="0" parTransId="{9DA48390-ECD9-444E-85F5-9389D200B5CC}" sibTransId="{E26884DF-3869-494B-8B4E-661124A5550E}"/>
    <dgm:cxn modelId="{B5053528-39F5-C549-8A76-15354781D21B}" type="presOf" srcId="{47BAD13A-BADA-E346-9AB7-3C89C1B6E46C}" destId="{49FC1C0C-2624-5B41-AF76-88D4442A713D}" srcOrd="0" destOrd="0" presId="urn:microsoft.com/office/officeart/2008/layout/LinedList"/>
    <dgm:cxn modelId="{FF22412C-D15C-9C4D-BAAC-89FC54AA6AD6}" type="presOf" srcId="{A85E2D5A-31D8-3848-A2B1-9B4295FD2BF7}" destId="{432417E0-DC1E-D94A-9241-3508F3F14D86}" srcOrd="0" destOrd="0" presId="urn:microsoft.com/office/officeart/2008/layout/LinedList"/>
    <dgm:cxn modelId="{FB6F5036-8EEC-9A46-8B8E-00A1CC87A9E2}" type="presOf" srcId="{B38FE8C0-63AB-F346-8BA4-6A5439ACA803}" destId="{6C61D329-0DA8-A44A-AEE2-9188C79C69C7}" srcOrd="0" destOrd="0" presId="urn:microsoft.com/office/officeart/2008/layout/LinedList"/>
    <dgm:cxn modelId="{73C6E650-319A-8943-AA49-24BC30D8C0C6}" srcId="{D0F97509-69B2-1F49-908E-4A26319086A6}" destId="{47BAD13A-BADA-E346-9AB7-3C89C1B6E46C}" srcOrd="5" destOrd="0" parTransId="{B6A08043-162F-424B-8787-51DD6C0D8CBA}" sibTransId="{E6D97268-B39B-114F-B919-9D7AAD226D5E}"/>
    <dgm:cxn modelId="{3A3B9951-527F-DA42-ADD9-A73DAD8A65BA}" srcId="{D0F97509-69B2-1F49-908E-4A26319086A6}" destId="{85D5BFF2-FD27-B44F-BE64-D52D506C8591}" srcOrd="6" destOrd="0" parTransId="{75763CE6-123E-2340-B020-243B90C60D31}" sibTransId="{7E5FC0CC-376B-FE41-BB1B-DC945224B901}"/>
    <dgm:cxn modelId="{D60BE77A-1F38-144C-8DDC-1C44F847B849}" type="presOf" srcId="{3F6AD725-51CC-4A44-B532-C1CA28D83206}" destId="{10644019-0DBF-D848-B1A1-431A28CC56D4}" srcOrd="0" destOrd="0" presId="urn:microsoft.com/office/officeart/2008/layout/LinedList"/>
    <dgm:cxn modelId="{4B172087-EB8B-A648-AAC3-82B98B087E6F}" srcId="{D0F97509-69B2-1F49-908E-4A26319086A6}" destId="{A85E2D5A-31D8-3848-A2B1-9B4295FD2BF7}" srcOrd="0" destOrd="0" parTransId="{4DED99A1-FF44-9647-B804-785A63F87AAF}" sibTransId="{6BCA29FC-C63E-7F44-BDFB-42D984C178FD}"/>
    <dgm:cxn modelId="{C762F592-37D4-2444-A685-092C848C5273}" type="presOf" srcId="{4CF39635-EFE0-E047-860A-B51468BAAE10}" destId="{4AF281F6-A7EB-1E41-BFA5-8F593645411E}" srcOrd="0" destOrd="0" presId="urn:microsoft.com/office/officeart/2008/layout/LinedList"/>
    <dgm:cxn modelId="{943B70B1-75E1-F947-8F8E-6A7AABC0E88D}" type="presOf" srcId="{85D5BFF2-FD27-B44F-BE64-D52D506C8591}" destId="{76601C9A-E6D2-B04F-BCAB-8064EFEF6E7A}" srcOrd="0" destOrd="0" presId="urn:microsoft.com/office/officeart/2008/layout/LinedList"/>
    <dgm:cxn modelId="{627DE9CE-963A-C44A-8305-D7C93C65ED7B}" type="presOf" srcId="{D0F97509-69B2-1F49-908E-4A26319086A6}" destId="{040C6162-58E7-714D-89FE-09B8F58093A0}" srcOrd="0" destOrd="0" presId="urn:microsoft.com/office/officeart/2008/layout/LinedList"/>
    <dgm:cxn modelId="{66207CE3-B07E-404F-A755-10E883F4F99E}" srcId="{D0F97509-69B2-1F49-908E-4A26319086A6}" destId="{D463CF54-D40D-5E4D-86AC-568EF1F3DDEE}" srcOrd="4" destOrd="0" parTransId="{3F9E5219-7BEA-8F40-B505-74E1CB616EC1}" sibTransId="{33625B44-5A73-8C4D-B7E3-0CF934C8B389}"/>
    <dgm:cxn modelId="{036DB0E7-F712-3D4F-82BF-DB893B07E56D}" srcId="{D0F97509-69B2-1F49-908E-4A26319086A6}" destId="{4CF39635-EFE0-E047-860A-B51468BAAE10}" srcOrd="2" destOrd="0" parTransId="{9F34FE2C-76F9-394E-88CB-DFEFEF5EFAB8}" sibTransId="{390DA283-CEF0-2E4E-AC80-32E3A685D5CB}"/>
    <dgm:cxn modelId="{4C9383EA-AF95-C340-A950-FED977DC5B91}" type="presOf" srcId="{D463CF54-D40D-5E4D-86AC-568EF1F3DDEE}" destId="{6FD786A8-FD5C-4E4F-BC69-5E7792F963F2}" srcOrd="0" destOrd="0" presId="urn:microsoft.com/office/officeart/2008/layout/LinedList"/>
    <dgm:cxn modelId="{54861059-EBE3-2F49-BC24-985B7C9C4C7A}" type="presParOf" srcId="{040C6162-58E7-714D-89FE-09B8F58093A0}" destId="{32BE0FEA-9A38-2E4D-B8AD-2DD478EB3C84}" srcOrd="0" destOrd="0" presId="urn:microsoft.com/office/officeart/2008/layout/LinedList"/>
    <dgm:cxn modelId="{CF16A3DA-520E-D043-92D2-D2BF5D8BD678}" type="presParOf" srcId="{040C6162-58E7-714D-89FE-09B8F58093A0}" destId="{DF976840-A2BF-924F-A16E-26A52C8D21ED}" srcOrd="1" destOrd="0" presId="urn:microsoft.com/office/officeart/2008/layout/LinedList"/>
    <dgm:cxn modelId="{BE64D7C4-181A-9940-856D-8541E2BC37AB}" type="presParOf" srcId="{DF976840-A2BF-924F-A16E-26A52C8D21ED}" destId="{432417E0-DC1E-D94A-9241-3508F3F14D86}" srcOrd="0" destOrd="0" presId="urn:microsoft.com/office/officeart/2008/layout/LinedList"/>
    <dgm:cxn modelId="{2FF4BAD6-494C-6C4D-8072-7640FFBCB68D}" type="presParOf" srcId="{DF976840-A2BF-924F-A16E-26A52C8D21ED}" destId="{465BA7F9-E313-DF4C-87E2-D33E00E05CEE}" srcOrd="1" destOrd="0" presId="urn:microsoft.com/office/officeart/2008/layout/LinedList"/>
    <dgm:cxn modelId="{AA42D345-71EE-5A4B-A391-FA8B1A2C0F88}" type="presParOf" srcId="{040C6162-58E7-714D-89FE-09B8F58093A0}" destId="{CBD1400C-A64D-814B-9A5F-2EE9933C160F}" srcOrd="2" destOrd="0" presId="urn:microsoft.com/office/officeart/2008/layout/LinedList"/>
    <dgm:cxn modelId="{51D1160A-D074-C944-8A7B-7A8A76846164}" type="presParOf" srcId="{040C6162-58E7-714D-89FE-09B8F58093A0}" destId="{ABD84BC7-8B79-AA47-9D7D-E6B9B0258D55}" srcOrd="3" destOrd="0" presId="urn:microsoft.com/office/officeart/2008/layout/LinedList"/>
    <dgm:cxn modelId="{0CE37268-B162-B446-9DD7-F848FD68602C}" type="presParOf" srcId="{ABD84BC7-8B79-AA47-9D7D-E6B9B0258D55}" destId="{10644019-0DBF-D848-B1A1-431A28CC56D4}" srcOrd="0" destOrd="0" presId="urn:microsoft.com/office/officeart/2008/layout/LinedList"/>
    <dgm:cxn modelId="{64A9E90E-07DD-9441-BA2B-FB4DC520A2E8}" type="presParOf" srcId="{ABD84BC7-8B79-AA47-9D7D-E6B9B0258D55}" destId="{1CB90876-A278-824F-ABE7-A39FB76EDFDE}" srcOrd="1" destOrd="0" presId="urn:microsoft.com/office/officeart/2008/layout/LinedList"/>
    <dgm:cxn modelId="{995D7796-D514-754A-A861-ABD30BC9AA8B}" type="presParOf" srcId="{040C6162-58E7-714D-89FE-09B8F58093A0}" destId="{EB7315BF-4859-0F48-BFC4-496C7DFC0AB4}" srcOrd="4" destOrd="0" presId="urn:microsoft.com/office/officeart/2008/layout/LinedList"/>
    <dgm:cxn modelId="{2C74CA71-6A06-984A-904C-86710AA61261}" type="presParOf" srcId="{040C6162-58E7-714D-89FE-09B8F58093A0}" destId="{E1E7AF2F-8667-B147-8E64-EE75F3AAA033}" srcOrd="5" destOrd="0" presId="urn:microsoft.com/office/officeart/2008/layout/LinedList"/>
    <dgm:cxn modelId="{3115F0F1-698F-1E4D-A1EE-4E3A1D1E35F7}" type="presParOf" srcId="{E1E7AF2F-8667-B147-8E64-EE75F3AAA033}" destId="{4AF281F6-A7EB-1E41-BFA5-8F593645411E}" srcOrd="0" destOrd="0" presId="urn:microsoft.com/office/officeart/2008/layout/LinedList"/>
    <dgm:cxn modelId="{D22537E3-3A53-DC45-B056-92F0F19DF703}" type="presParOf" srcId="{E1E7AF2F-8667-B147-8E64-EE75F3AAA033}" destId="{B5E9B422-2AD6-9748-9604-2143DA7E3A06}" srcOrd="1" destOrd="0" presId="urn:microsoft.com/office/officeart/2008/layout/LinedList"/>
    <dgm:cxn modelId="{6720B241-3A26-6143-84FE-2EE22AC068F4}" type="presParOf" srcId="{040C6162-58E7-714D-89FE-09B8F58093A0}" destId="{5C9185CB-D4E4-584D-8103-BF6ADB5F9DBD}" srcOrd="6" destOrd="0" presId="urn:microsoft.com/office/officeart/2008/layout/LinedList"/>
    <dgm:cxn modelId="{57A93430-C105-8445-8960-C16D51F1C600}" type="presParOf" srcId="{040C6162-58E7-714D-89FE-09B8F58093A0}" destId="{3478B118-E6A4-6C43-8D3F-C37BFB658876}" srcOrd="7" destOrd="0" presId="urn:microsoft.com/office/officeart/2008/layout/LinedList"/>
    <dgm:cxn modelId="{AF571819-112A-CB4A-A01C-96C184C3FE44}" type="presParOf" srcId="{3478B118-E6A4-6C43-8D3F-C37BFB658876}" destId="{6C61D329-0DA8-A44A-AEE2-9188C79C69C7}" srcOrd="0" destOrd="0" presId="urn:microsoft.com/office/officeart/2008/layout/LinedList"/>
    <dgm:cxn modelId="{B2EEF40D-CCF5-F143-AE89-2A930217696B}" type="presParOf" srcId="{3478B118-E6A4-6C43-8D3F-C37BFB658876}" destId="{3563C8E3-BC1C-1146-8C2A-EAF069F43867}" srcOrd="1" destOrd="0" presId="urn:microsoft.com/office/officeart/2008/layout/LinedList"/>
    <dgm:cxn modelId="{A5AF712C-27C6-114B-B0BC-B7A04DC00CD8}" type="presParOf" srcId="{040C6162-58E7-714D-89FE-09B8F58093A0}" destId="{3700D601-BEAC-E74C-BBFF-9653DD13E23E}" srcOrd="8" destOrd="0" presId="urn:microsoft.com/office/officeart/2008/layout/LinedList"/>
    <dgm:cxn modelId="{0B6C62D9-CBF8-BD47-AF1E-1960ED5A6229}" type="presParOf" srcId="{040C6162-58E7-714D-89FE-09B8F58093A0}" destId="{18E5EA5D-32C6-924C-A996-850BE3E1A2D3}" srcOrd="9" destOrd="0" presId="urn:microsoft.com/office/officeart/2008/layout/LinedList"/>
    <dgm:cxn modelId="{95BD9240-DCCF-3A49-804D-43D27BB5A19C}" type="presParOf" srcId="{18E5EA5D-32C6-924C-A996-850BE3E1A2D3}" destId="{6FD786A8-FD5C-4E4F-BC69-5E7792F963F2}" srcOrd="0" destOrd="0" presId="urn:microsoft.com/office/officeart/2008/layout/LinedList"/>
    <dgm:cxn modelId="{06F116C5-6FCF-0D49-91CE-57AEF949A42E}" type="presParOf" srcId="{18E5EA5D-32C6-924C-A996-850BE3E1A2D3}" destId="{CCF53C02-9D95-AB42-B078-F3E1C790991E}" srcOrd="1" destOrd="0" presId="urn:microsoft.com/office/officeart/2008/layout/LinedList"/>
    <dgm:cxn modelId="{DAFAC77A-2179-7F43-B557-DE1C333C41E4}" type="presParOf" srcId="{040C6162-58E7-714D-89FE-09B8F58093A0}" destId="{A8D6A59E-2A80-C847-A515-DE23ED444985}" srcOrd="10" destOrd="0" presId="urn:microsoft.com/office/officeart/2008/layout/LinedList"/>
    <dgm:cxn modelId="{94B7B45F-1710-2A45-845B-7AB701C734E4}" type="presParOf" srcId="{040C6162-58E7-714D-89FE-09B8F58093A0}" destId="{7035F1AC-93C8-E649-B68F-2B8642C75032}" srcOrd="11" destOrd="0" presId="urn:microsoft.com/office/officeart/2008/layout/LinedList"/>
    <dgm:cxn modelId="{8BFF8BB5-5FB4-0B44-B43C-AAA3386E2A13}" type="presParOf" srcId="{7035F1AC-93C8-E649-B68F-2B8642C75032}" destId="{49FC1C0C-2624-5B41-AF76-88D4442A713D}" srcOrd="0" destOrd="0" presId="urn:microsoft.com/office/officeart/2008/layout/LinedList"/>
    <dgm:cxn modelId="{08C025CF-4501-E449-B07D-718A5EE13BD5}" type="presParOf" srcId="{7035F1AC-93C8-E649-B68F-2B8642C75032}" destId="{0FEEBCB1-E38B-CF46-A91B-6F4AA7D81C30}" srcOrd="1" destOrd="0" presId="urn:microsoft.com/office/officeart/2008/layout/LinedList"/>
    <dgm:cxn modelId="{55F333DE-C55C-6B4C-9AEF-24806BCF3765}" type="presParOf" srcId="{040C6162-58E7-714D-89FE-09B8F58093A0}" destId="{D3E02165-3823-1247-8D8E-2715D52FB574}" srcOrd="12" destOrd="0" presId="urn:microsoft.com/office/officeart/2008/layout/LinedList"/>
    <dgm:cxn modelId="{C7C9E45A-AD63-314E-B498-E838DC831F39}" type="presParOf" srcId="{040C6162-58E7-714D-89FE-09B8F58093A0}" destId="{4201A2F2-2E1C-8C43-9D88-E7EA0507C95F}" srcOrd="13" destOrd="0" presId="urn:microsoft.com/office/officeart/2008/layout/LinedList"/>
    <dgm:cxn modelId="{EFE71E0D-8C87-414B-83B7-62A7C3EA1A13}" type="presParOf" srcId="{4201A2F2-2E1C-8C43-9D88-E7EA0507C95F}" destId="{76601C9A-E6D2-B04F-BCAB-8064EFEF6E7A}" srcOrd="0" destOrd="0" presId="urn:microsoft.com/office/officeart/2008/layout/LinedList"/>
    <dgm:cxn modelId="{975C1DC5-7625-1748-BA52-D9062D6757E5}" type="presParOf" srcId="{4201A2F2-2E1C-8C43-9D88-E7EA0507C95F}" destId="{C1ECB7CD-6016-1D4B-B20B-237BE5268A4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BE0FEA-9A38-2E4D-B8AD-2DD478EB3C84}">
      <dsp:nvSpPr>
        <dsp:cNvPr id="0" name=""/>
        <dsp:cNvSpPr/>
      </dsp:nvSpPr>
      <dsp:spPr>
        <a:xfrm>
          <a:off x="0" y="621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417E0-DC1E-D94A-9241-3508F3F14D86}">
      <dsp:nvSpPr>
        <dsp:cNvPr id="0" name=""/>
        <dsp:cNvSpPr/>
      </dsp:nvSpPr>
      <dsp:spPr>
        <a:xfrm>
          <a:off x="0" y="621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Application Architecture</a:t>
          </a:r>
        </a:p>
      </dsp:txBody>
      <dsp:txXfrm>
        <a:off x="0" y="621"/>
        <a:ext cx="7728267" cy="726583"/>
      </dsp:txXfrm>
    </dsp:sp>
    <dsp:sp modelId="{CBD1400C-A64D-814B-9A5F-2EE9933C160F}">
      <dsp:nvSpPr>
        <dsp:cNvPr id="0" name=""/>
        <dsp:cNvSpPr/>
      </dsp:nvSpPr>
      <dsp:spPr>
        <a:xfrm>
          <a:off x="0" y="727204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644019-0DBF-D848-B1A1-431A28CC56D4}">
      <dsp:nvSpPr>
        <dsp:cNvPr id="0" name=""/>
        <dsp:cNvSpPr/>
      </dsp:nvSpPr>
      <dsp:spPr>
        <a:xfrm>
          <a:off x="0" y="727204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2000"/>
            <a:buFont typeface="Arial"/>
            <a:buNone/>
          </a:pP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SQL-MED (</a:t>
          </a: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Management of External Data</a:t>
          </a:r>
          <a:r>
            <a:rPr lang="en-US" sz="240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)</a:t>
          </a:r>
          <a:endParaRPr lang="en-GB" sz="24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727204"/>
        <a:ext cx="7728267" cy="726583"/>
      </dsp:txXfrm>
    </dsp:sp>
    <dsp:sp modelId="{EB7315BF-4859-0F48-BFC4-496C7DFC0AB4}">
      <dsp:nvSpPr>
        <dsp:cNvPr id="0" name=""/>
        <dsp:cNvSpPr/>
      </dsp:nvSpPr>
      <dsp:spPr>
        <a:xfrm>
          <a:off x="0" y="1453787"/>
          <a:ext cx="772826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281F6-A7EB-1E41-BFA5-8F593645411E}">
      <dsp:nvSpPr>
        <dsp:cNvPr id="0" name=""/>
        <dsp:cNvSpPr/>
      </dsp:nvSpPr>
      <dsp:spPr>
        <a:xfrm>
          <a:off x="0" y="1453787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rial" panose="020B0604020202020204" pitchFamily="34" charset="0"/>
              <a:cs typeface="Arial" panose="020B0604020202020204" pitchFamily="34" charset="0"/>
            </a:rPr>
            <a:t>FDW Example (PostgreSQL, MongoDB, Clickhouse)</a:t>
          </a:r>
        </a:p>
      </dsp:txBody>
      <dsp:txXfrm>
        <a:off x="0" y="1453787"/>
        <a:ext cx="7728267" cy="726583"/>
      </dsp:txXfrm>
    </dsp:sp>
    <dsp:sp modelId="{5C9185CB-D4E4-584D-8103-BF6ADB5F9DBD}">
      <dsp:nvSpPr>
        <dsp:cNvPr id="0" name=""/>
        <dsp:cNvSpPr/>
      </dsp:nvSpPr>
      <dsp:spPr>
        <a:xfrm>
          <a:off x="0" y="2180370"/>
          <a:ext cx="772826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1D329-0DA8-A44A-AEE2-9188C79C69C7}">
      <dsp:nvSpPr>
        <dsp:cNvPr id="0" name=""/>
        <dsp:cNvSpPr/>
      </dsp:nvSpPr>
      <dsp:spPr>
        <a:xfrm>
          <a:off x="0" y="2180246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rgbClr val="5C5C5C">
                  <a:hueOff val="0"/>
                  <a:satOff val="0"/>
                  <a:lumOff val="0"/>
                  <a:alphaOff val="0"/>
                </a:srgbClr>
              </a:solidFill>
              <a:latin typeface="Arial" panose="020B0604020202020204" pitchFamily="34" charset="0"/>
              <a:ea typeface="DIN Condensed Bold"/>
              <a:cs typeface="Arial" panose="020B0604020202020204" pitchFamily="34" charset="0"/>
            </a:rPr>
            <a:t>Push Down (Aggregate, Joins, Expression)</a:t>
          </a:r>
        </a:p>
      </dsp:txBody>
      <dsp:txXfrm>
        <a:off x="0" y="2180246"/>
        <a:ext cx="7728267" cy="726583"/>
      </dsp:txXfrm>
    </dsp:sp>
    <dsp:sp modelId="{3700D601-BEAC-E74C-BBFF-9653DD13E23E}">
      <dsp:nvSpPr>
        <dsp:cNvPr id="0" name=""/>
        <dsp:cNvSpPr/>
      </dsp:nvSpPr>
      <dsp:spPr>
        <a:xfrm>
          <a:off x="0" y="2906953"/>
          <a:ext cx="772826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786A8-FD5C-4E4F-BC69-5E7792F963F2}">
      <dsp:nvSpPr>
        <dsp:cNvPr id="0" name=""/>
        <dsp:cNvSpPr/>
      </dsp:nvSpPr>
      <dsp:spPr>
        <a:xfrm>
          <a:off x="0" y="2906953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Connection Pooling</a:t>
          </a:r>
        </a:p>
      </dsp:txBody>
      <dsp:txXfrm>
        <a:off x="0" y="2906953"/>
        <a:ext cx="7728267" cy="726583"/>
      </dsp:txXfrm>
    </dsp:sp>
    <dsp:sp modelId="{A8D6A59E-2A80-C847-A515-DE23ED444985}">
      <dsp:nvSpPr>
        <dsp:cNvPr id="0" name=""/>
        <dsp:cNvSpPr/>
      </dsp:nvSpPr>
      <dsp:spPr>
        <a:xfrm>
          <a:off x="0" y="3633536"/>
          <a:ext cx="772826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FC1C0C-2624-5B41-AF76-88D4442A713D}">
      <dsp:nvSpPr>
        <dsp:cNvPr id="0" name=""/>
        <dsp:cNvSpPr/>
      </dsp:nvSpPr>
      <dsp:spPr>
        <a:xfrm>
          <a:off x="0" y="3633536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DML</a:t>
          </a:r>
          <a:endParaRPr lang="en-US" sz="24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633536"/>
        <a:ext cx="7728267" cy="726583"/>
      </dsp:txXfrm>
    </dsp:sp>
    <dsp:sp modelId="{D3E02165-3823-1247-8D8E-2715D52FB574}">
      <dsp:nvSpPr>
        <dsp:cNvPr id="0" name=""/>
        <dsp:cNvSpPr/>
      </dsp:nvSpPr>
      <dsp:spPr>
        <a:xfrm>
          <a:off x="0" y="4360119"/>
          <a:ext cx="772826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601C9A-E6D2-B04F-BCAB-8064EFEF6E7A}">
      <dsp:nvSpPr>
        <dsp:cNvPr id="0" name=""/>
        <dsp:cNvSpPr/>
      </dsp:nvSpPr>
      <dsp:spPr>
        <a:xfrm>
          <a:off x="0" y="4360119"/>
          <a:ext cx="7728267" cy="7265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rPr>
            <a:t>Question / Answers</a:t>
          </a:r>
        </a:p>
      </dsp:txBody>
      <dsp:txXfrm>
        <a:off x="0" y="4360119"/>
        <a:ext cx="7728267" cy="726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FF53A-6945-F44A-9D76-3D92A21463B0}" type="datetimeFigureOut">
              <a:rPr lang="en-US" smtClean="0">
                <a:latin typeface="Arial" panose="020B0604020202020204" pitchFamily="34" charset="0"/>
              </a:rPr>
              <a:t>10/10/20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841D-2925-834F-996E-842B5750C60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9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1822B833-E4F6-F242-BAA0-F5BE939A588D}" type="datetimeFigureOut">
              <a:rPr lang="en-US" smtClean="0"/>
              <a:pPr/>
              <a:t>10/10/20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</a:defRPr>
            </a:lvl1pPr>
          </a:lstStyle>
          <a:p>
            <a:fld id="{9BF575B9-DC01-304A-9418-33C84E8F4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43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5289cb2fd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5289cb2fd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506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8309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9436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83093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1848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5551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3499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4059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2265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2507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4187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575B9-DC01-304A-9418-33C84E8F46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9851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5964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15744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55139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95289cb2fd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2" name="Google Shape;1082;g95289cb2fd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109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575B9-DC01-304A-9418-33C84E8F46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272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360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9231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7395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6593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0602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033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118295074_2675x2907.jpeg"/>
          <p:cNvSpPr>
            <a:spLocks noGrp="1"/>
          </p:cNvSpPr>
          <p:nvPr>
            <p:ph type="pic" idx="21"/>
          </p:nvPr>
        </p:nvSpPr>
        <p:spPr>
          <a:xfrm>
            <a:off x="-19050" y="-2197100"/>
            <a:ext cx="12230100" cy="132874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" name="Rectángulo"/>
          <p:cNvSpPr>
            <a:spLocks noGrp="1"/>
          </p:cNvSpPr>
          <p:nvPr>
            <p:ph type="body" sz="half" idx="22"/>
          </p:nvPr>
        </p:nvSpPr>
        <p:spPr>
          <a:xfrm>
            <a:off x="0" y="3810000"/>
            <a:ext cx="12192000" cy="254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14" name="Línea"/>
          <p:cNvSpPr/>
          <p:nvPr/>
        </p:nvSpPr>
        <p:spPr>
          <a:xfrm>
            <a:off x="508000" y="5359400"/>
            <a:ext cx="11176001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3911600"/>
            <a:ext cx="11176000" cy="155575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8550">
                <a:solidFill>
                  <a:srgbClr val="5C5C5C"/>
                </a:solidFill>
              </a:defRPr>
            </a:lvl1pPr>
          </a:lstStyle>
          <a:p>
            <a:r>
              <a:t>Texto del título</a:t>
            </a:r>
          </a:p>
        </p:txBody>
      </p:sp>
      <p:sp>
        <p:nvSpPr>
          <p:cNvPr id="16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508000" y="5397500"/>
            <a:ext cx="11176000" cy="863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400"/>
              </a:spcBef>
              <a:buSzTx/>
              <a:buFontTx/>
              <a:buNone/>
              <a:defRPr sz="3500" i="1">
                <a:solidFill>
                  <a:srgbClr val="747676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408276" y="6464300"/>
            <a:ext cx="275718" cy="29495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0300441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2">
  <p:cSld name="Chapter Slide 2">
    <p:bg>
      <p:bgPr>
        <a:solidFill>
          <a:srgbClr val="F4F0ED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283721" y="-8176547"/>
            <a:ext cx="14571999" cy="2166836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431600" y="3097600"/>
            <a:ext cx="9328800" cy="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3" name="Google Shape;33;p5"/>
          <p:cNvGrpSpPr/>
          <p:nvPr/>
        </p:nvGrpSpPr>
        <p:grpSpPr>
          <a:xfrm>
            <a:off x="-2814700" y="-2729600"/>
            <a:ext cx="17843733" cy="12159933"/>
            <a:chOff x="-2111025" y="-2047200"/>
            <a:chExt cx="13382800" cy="9119950"/>
          </a:xfrm>
        </p:grpSpPr>
        <p:sp>
          <p:nvSpPr>
            <p:cNvPr id="34" name="Google Shape;34;p5"/>
            <p:cNvSpPr/>
            <p:nvPr/>
          </p:nvSpPr>
          <p:spPr>
            <a:xfrm>
              <a:off x="-2111025" y="3079475"/>
              <a:ext cx="1981200" cy="24099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9290575" y="-599395"/>
              <a:ext cx="1981200" cy="25257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2248625" y="-2047200"/>
              <a:ext cx="87567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-494575" y="5295550"/>
              <a:ext cx="62484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040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">
  <p:cSld name="Diseño personalizado 5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6"/>
          <p:cNvSpPr/>
          <p:nvPr/>
        </p:nvSpPr>
        <p:spPr>
          <a:xfrm>
            <a:off x="10133" y="-10133"/>
            <a:ext cx="12192000" cy="6858000"/>
          </a:xfrm>
          <a:prstGeom prst="rect">
            <a:avLst/>
          </a:prstGeom>
          <a:solidFill>
            <a:srgbClr val="EC313C"/>
          </a:solidFill>
          <a:ln w="9525" cap="flat" cmpd="sng">
            <a:solidFill>
              <a:srgbClr val="EC31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1" name="Google Shape;41;p6"/>
          <p:cNvGrpSpPr/>
          <p:nvPr/>
        </p:nvGrpSpPr>
        <p:grpSpPr>
          <a:xfrm>
            <a:off x="-2023603" y="-3769290"/>
            <a:ext cx="16820165" cy="14060996"/>
            <a:chOff x="-1517702" y="-2826968"/>
            <a:chExt cx="12615124" cy="10545747"/>
          </a:xfrm>
        </p:grpSpPr>
        <p:pic>
          <p:nvPicPr>
            <p:cNvPr id="42" name="Google Shape;42;p6"/>
            <p:cNvPicPr preferRelativeResize="0"/>
            <p:nvPr/>
          </p:nvPicPr>
          <p:blipFill>
            <a:blip r:embed="rId2">
              <a:alphaModFix amt="15000"/>
            </a:blip>
            <a:stretch>
              <a:fillRect/>
            </a:stretch>
          </p:blipFill>
          <p:spPr>
            <a:xfrm rot="-989571">
              <a:off x="-1166355" y="-1366273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6"/>
            <p:cNvPicPr preferRelativeResize="0"/>
            <p:nvPr/>
          </p:nvPicPr>
          <p:blipFill>
            <a:blip r:embed="rId2">
              <a:alphaModFix amt="15000"/>
            </a:blip>
            <a:stretch>
              <a:fillRect/>
            </a:stretch>
          </p:blipFill>
          <p:spPr>
            <a:xfrm rot="-989571">
              <a:off x="-131505" y="2206452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353777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2">
  <p:cSld name="Diseño personalizado 5 2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6" name="Google Shape;46;p7"/>
          <p:cNvSpPr/>
          <p:nvPr/>
        </p:nvSpPr>
        <p:spPr>
          <a:xfrm>
            <a:off x="10133" y="-10133"/>
            <a:ext cx="12192000" cy="6858000"/>
          </a:xfrm>
          <a:prstGeom prst="rect">
            <a:avLst/>
          </a:prstGeom>
          <a:solidFill>
            <a:srgbClr val="3A8182"/>
          </a:solidFill>
          <a:ln w="9525" cap="flat" cmpd="sng">
            <a:solidFill>
              <a:srgbClr val="3A8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7" name="Google Shape;47;p7"/>
          <p:cNvGrpSpPr/>
          <p:nvPr/>
        </p:nvGrpSpPr>
        <p:grpSpPr>
          <a:xfrm>
            <a:off x="-2023603" y="-3769290"/>
            <a:ext cx="16820165" cy="14060996"/>
            <a:chOff x="-1517702" y="-2826968"/>
            <a:chExt cx="12615124" cy="10545747"/>
          </a:xfrm>
        </p:grpSpPr>
        <p:pic>
          <p:nvPicPr>
            <p:cNvPr id="48" name="Google Shape;48;p7"/>
            <p:cNvPicPr preferRelativeResize="0"/>
            <p:nvPr/>
          </p:nvPicPr>
          <p:blipFill>
            <a:blip r:embed="rId2">
              <a:alphaModFix amt="15000"/>
            </a:blip>
            <a:stretch>
              <a:fillRect/>
            </a:stretch>
          </p:blipFill>
          <p:spPr>
            <a:xfrm rot="-989571">
              <a:off x="-1166355" y="-1366273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7"/>
            <p:cNvPicPr preferRelativeResize="0"/>
            <p:nvPr/>
          </p:nvPicPr>
          <p:blipFill>
            <a:blip r:embed="rId2">
              <a:alphaModFix amt="15000"/>
            </a:blip>
            <a:stretch>
              <a:fillRect/>
            </a:stretch>
          </p:blipFill>
          <p:spPr>
            <a:xfrm rot="-989571">
              <a:off x="-131505" y="2206452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705448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">
  <p:cSld name="Diseño personalizado 5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8"/>
          <p:cNvSpPr/>
          <p:nvPr/>
        </p:nvSpPr>
        <p:spPr>
          <a:xfrm>
            <a:off x="10133" y="-10133"/>
            <a:ext cx="12192000" cy="6858000"/>
          </a:xfrm>
          <a:prstGeom prst="rect">
            <a:avLst/>
          </a:prstGeom>
          <a:solidFill>
            <a:srgbClr val="652D90"/>
          </a:solidFill>
          <a:ln w="9525" cap="flat" cmpd="sng">
            <a:solidFill>
              <a:srgbClr val="652D9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3" name="Google Shape;53;p8"/>
          <p:cNvGrpSpPr/>
          <p:nvPr/>
        </p:nvGrpSpPr>
        <p:grpSpPr>
          <a:xfrm>
            <a:off x="-2023603" y="-3769290"/>
            <a:ext cx="16820165" cy="14060996"/>
            <a:chOff x="-1517702" y="-2826968"/>
            <a:chExt cx="12615124" cy="10545747"/>
          </a:xfrm>
        </p:grpSpPr>
        <p:pic>
          <p:nvPicPr>
            <p:cNvPr id="54" name="Google Shape;54;p8"/>
            <p:cNvPicPr preferRelativeResize="0"/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 rot="-989571">
              <a:off x="-1166355" y="-1366273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8"/>
            <p:cNvPicPr preferRelativeResize="0"/>
            <p:nvPr/>
          </p:nvPicPr>
          <p:blipFill>
            <a:blip r:embed="rId2">
              <a:alphaModFix amt="20000"/>
            </a:blip>
            <a:stretch>
              <a:fillRect/>
            </a:stretch>
          </p:blipFill>
          <p:spPr>
            <a:xfrm rot="-989571">
              <a:off x="-131505" y="2206452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933869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Diseño personalizado 4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8" name="Google Shape;58;p9"/>
          <p:cNvSpPr/>
          <p:nvPr/>
        </p:nvSpPr>
        <p:spPr>
          <a:xfrm>
            <a:off x="0" y="-20300"/>
            <a:ext cx="12192000" cy="687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4F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9" name="Google Shape;59;p9"/>
          <p:cNvGrpSpPr/>
          <p:nvPr/>
        </p:nvGrpSpPr>
        <p:grpSpPr>
          <a:xfrm>
            <a:off x="-1955797" y="-3860782"/>
            <a:ext cx="16665543" cy="14152473"/>
            <a:chOff x="-726037" y="-2892676"/>
            <a:chExt cx="11529524" cy="9373327"/>
          </a:xfrm>
        </p:grpSpPr>
        <p:pic>
          <p:nvPicPr>
            <p:cNvPr id="60" name="Google Shape;60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-423239" y="-1562174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61" name="Google Shape;61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510211" y="1562026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185432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 1">
  <p:cSld name="Diseño personalizado 4 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10"/>
          <p:cNvSpPr/>
          <p:nvPr/>
        </p:nvSpPr>
        <p:spPr>
          <a:xfrm>
            <a:off x="0" y="-20300"/>
            <a:ext cx="12192000" cy="687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4F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5" name="Google Shape;65;p10"/>
          <p:cNvGrpSpPr/>
          <p:nvPr/>
        </p:nvGrpSpPr>
        <p:grpSpPr>
          <a:xfrm>
            <a:off x="-1955797" y="-3860782"/>
            <a:ext cx="16665543" cy="14152473"/>
            <a:chOff x="-726037" y="-2892676"/>
            <a:chExt cx="11529524" cy="9373327"/>
          </a:xfrm>
        </p:grpSpPr>
        <p:pic>
          <p:nvPicPr>
            <p:cNvPr id="66" name="Google Shape;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78494">
              <a:off x="-423239" y="-1562174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67" name="Google Shape;67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78494">
              <a:off x="510211" y="1562026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699773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 1 1">
  <p:cSld name="Diseño personalizado 4 1 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0" name="Google Shape;70;p11"/>
          <p:cNvSpPr/>
          <p:nvPr/>
        </p:nvSpPr>
        <p:spPr>
          <a:xfrm>
            <a:off x="0" y="-20300"/>
            <a:ext cx="12192000" cy="687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4F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1" name="Google Shape;71;p11"/>
          <p:cNvGrpSpPr/>
          <p:nvPr/>
        </p:nvGrpSpPr>
        <p:grpSpPr>
          <a:xfrm>
            <a:off x="-2023603" y="-3769290"/>
            <a:ext cx="16820165" cy="14060996"/>
            <a:chOff x="-1517702" y="-2826968"/>
            <a:chExt cx="12615124" cy="10545747"/>
          </a:xfrm>
        </p:grpSpPr>
        <p:pic>
          <p:nvPicPr>
            <p:cNvPr id="72" name="Google Shape;72;p11"/>
            <p:cNvPicPr preferRelativeResize="0"/>
            <p:nvPr/>
          </p:nvPicPr>
          <p:blipFill>
            <a:blip r:embed="rId2">
              <a:alphaModFix amt="5000"/>
            </a:blip>
            <a:stretch>
              <a:fillRect/>
            </a:stretch>
          </p:blipFill>
          <p:spPr>
            <a:xfrm rot="-989571">
              <a:off x="-1166355" y="-1366273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" name="Google Shape;73;p11"/>
            <p:cNvPicPr preferRelativeResize="0"/>
            <p:nvPr/>
          </p:nvPicPr>
          <p:blipFill>
            <a:blip r:embed="rId2">
              <a:alphaModFix amt="5000"/>
            </a:blip>
            <a:stretch>
              <a:fillRect/>
            </a:stretch>
          </p:blipFill>
          <p:spPr>
            <a:xfrm rot="-989571">
              <a:off x="-131505" y="2206452"/>
              <a:ext cx="10877579" cy="4051631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3033568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>
  <p:cSld name="Diseño personalizado 3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6" name="Google Shape;76;p12"/>
          <p:cNvGrpSpPr/>
          <p:nvPr/>
        </p:nvGrpSpPr>
        <p:grpSpPr>
          <a:xfrm>
            <a:off x="-1955797" y="-3860782"/>
            <a:ext cx="16665543" cy="14152473"/>
            <a:chOff x="-726037" y="-2892676"/>
            <a:chExt cx="11529524" cy="9373327"/>
          </a:xfrm>
        </p:grpSpPr>
        <p:pic>
          <p:nvPicPr>
            <p:cNvPr id="77" name="Google Shape;77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78494">
              <a:off x="-423239" y="-1562174"/>
              <a:ext cx="9990478" cy="35881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978494">
              <a:off x="510211" y="1562026"/>
              <a:ext cx="9990478" cy="358812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8487123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 1">
  <p:cSld name="Diseño personalizado 3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1" name="Google Shape;81;p13"/>
          <p:cNvGrpSpPr/>
          <p:nvPr/>
        </p:nvGrpSpPr>
        <p:grpSpPr>
          <a:xfrm>
            <a:off x="-1955797" y="-3860782"/>
            <a:ext cx="16665543" cy="14152473"/>
            <a:chOff x="-726037" y="-2892676"/>
            <a:chExt cx="11529524" cy="9373327"/>
          </a:xfrm>
        </p:grpSpPr>
        <p:pic>
          <p:nvPicPr>
            <p:cNvPr id="82" name="Google Shape;82;p1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-423239" y="-1562174"/>
              <a:ext cx="9990478" cy="35881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3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510211" y="1562026"/>
              <a:ext cx="9990478" cy="358812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93310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5">
  <p:cSld name="Chapter Slide 5">
    <p:bg>
      <p:bgPr>
        <a:solidFill>
          <a:srgbClr val="F4F0ED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-45767" y="-76600"/>
            <a:ext cx="12374000" cy="6980400"/>
          </a:xfrm>
          <a:prstGeom prst="rect">
            <a:avLst/>
          </a:prstGeom>
          <a:solidFill>
            <a:srgbClr val="652D9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389640" y="-7315462"/>
            <a:ext cx="12808697" cy="1964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2976600" y="2729000"/>
            <a:ext cx="6238800" cy="1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solidFill>
                  <a:schemeClr val="lt1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2664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Línea"/>
          <p:cNvSpPr/>
          <p:nvPr/>
        </p:nvSpPr>
        <p:spPr>
          <a:xfrm>
            <a:off x="508000" y="1111250"/>
            <a:ext cx="11176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25400" tIns="25400" rIns="25400" bIns="25400" anchor="ctr"/>
          <a:lstStyle/>
          <a:p>
            <a:pPr defTabSz="2286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6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0730186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6">
  <p:cSld name="Chapter Slide 6">
    <p:bg>
      <p:bgPr>
        <a:solidFill>
          <a:srgbClr val="F4F0ED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/>
          <p:nvPr/>
        </p:nvSpPr>
        <p:spPr>
          <a:xfrm>
            <a:off x="-136167" y="-76600"/>
            <a:ext cx="12464400" cy="7011200"/>
          </a:xfrm>
          <a:prstGeom prst="rect">
            <a:avLst/>
          </a:prstGeom>
          <a:solidFill>
            <a:srgbClr val="EC313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283721" y="-8176547"/>
            <a:ext cx="14571999" cy="2166836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2976600" y="2729000"/>
            <a:ext cx="6238800" cy="1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solidFill>
                  <a:schemeClr val="lt1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47632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7">
  <p:cSld name="Chapter Slide 7">
    <p:bg>
      <p:bgPr>
        <a:solidFill>
          <a:srgbClr val="F4F0ED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-136167" y="-76600"/>
            <a:ext cx="12464400" cy="7011200"/>
          </a:xfrm>
          <a:prstGeom prst="rect">
            <a:avLst/>
          </a:prstGeom>
          <a:solidFill>
            <a:srgbClr val="3A818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283721" y="-8176547"/>
            <a:ext cx="14571999" cy="2166836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2976600" y="2729000"/>
            <a:ext cx="6238800" cy="1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solidFill>
                  <a:schemeClr val="lt1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4045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Align: Title, Subtitle, Content">
  <p:cSld name="Left Align: Title, Subtitle, Content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488967" y="359767"/>
            <a:ext cx="9774000" cy="6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487575" y="941065"/>
            <a:ext cx="7921200" cy="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52D90"/>
              </a:buClr>
              <a:buSzPts val="1400"/>
              <a:buFont typeface="Roboto"/>
              <a:buNone/>
              <a:defRPr sz="3200" b="0" i="0">
                <a:solidFill>
                  <a:srgbClr val="652D9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6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2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grpSp>
        <p:nvGrpSpPr>
          <p:cNvPr id="99" name="Google Shape;99;p17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00" name="Google Shape;100;p17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dirty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  <p:sp>
          <p:nvSpPr>
            <p:cNvPr id="101" name="Google Shape;101;p17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5732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">
          <p15:clr>
            <a:srgbClr val="FA7B17"/>
          </p15:clr>
        </p15:guide>
        <p15:guide id="2" pos="554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Align: Title, Content">
  <p:cSld name="Left Align: Title, Content"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488967" y="359767"/>
            <a:ext cx="9774000" cy="6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104" name="Google Shape;104;p18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05" name="Google Shape;105;p18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18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Proxima Nova"/>
                <a:cs typeface="Arial" panose="020B0604020202020204" pitchFamily="34" charset="0"/>
                <a:sym typeface="Proxima Nov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272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97">
          <p15:clr>
            <a:srgbClr val="FA7B17"/>
          </p15:clr>
        </p15:guide>
        <p15:guide id="2" pos="216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: Title, Subtitle, Content">
  <p:cSld name="Center: Title, Subtitle, Content"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09" name="Google Shape;109;p19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dirty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  <p:sp>
          <p:nvSpPr>
            <p:cNvPr id="110" name="Google Shape;110;p19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609600" y="381712"/>
            <a:ext cx="10970800" cy="8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1"/>
          </p:nvPr>
        </p:nvSpPr>
        <p:spPr>
          <a:xfrm>
            <a:off x="2135400" y="950591"/>
            <a:ext cx="7921200" cy="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52D90"/>
              </a:buClr>
              <a:buSzPts val="1400"/>
              <a:buFont typeface="Roboto"/>
              <a:buNone/>
              <a:defRPr sz="3200" b="0" i="0">
                <a:solidFill>
                  <a:srgbClr val="652D9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6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2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2"/>
          </p:nvPr>
        </p:nvSpPr>
        <p:spPr>
          <a:xfrm>
            <a:off x="609600" y="1970617"/>
            <a:ext cx="10970800" cy="39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609585" marR="0" lvl="0" indent="-41147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52D90"/>
              </a:buClr>
              <a:buSzPts val="1260"/>
              <a:buFont typeface="Roboto"/>
              <a:buChar char="•"/>
              <a:defRPr sz="2400" b="0" i="0" u="none" strike="noStrike" cap="none">
                <a:solidFill>
                  <a:schemeClr val="dk2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L="1219170" marR="0" lvl="1" indent="-411470" algn="l" rtl="0">
              <a:lnSpc>
                <a:spcPct val="100000"/>
              </a:lnSpc>
              <a:spcBef>
                <a:spcPts val="1151"/>
              </a:spcBef>
              <a:spcAft>
                <a:spcPts val="0"/>
              </a:spcAft>
              <a:buClr>
                <a:srgbClr val="652D90"/>
              </a:buClr>
              <a:buSzPts val="1260"/>
              <a:buFont typeface="Roboto"/>
              <a:buChar char="•"/>
              <a:defRPr sz="2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754" marR="0" lvl="2" indent="-399615" algn="l" rtl="0">
              <a:lnSpc>
                <a:spcPct val="100000"/>
              </a:lnSpc>
              <a:spcBef>
                <a:spcPts val="1317"/>
              </a:spcBef>
              <a:spcAft>
                <a:spcPts val="0"/>
              </a:spcAft>
              <a:buClr>
                <a:srgbClr val="652D90"/>
              </a:buClr>
              <a:buSzPts val="1120"/>
              <a:buFont typeface="Roboto"/>
              <a:buChar char="•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427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–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924" marR="0" lvl="4" indent="-372524" algn="l" rtl="0">
              <a:lnSpc>
                <a:spcPct val="100000"/>
              </a:lnSpc>
              <a:spcBef>
                <a:spcPts val="427"/>
              </a:spcBef>
              <a:spcAft>
                <a:spcPts val="0"/>
              </a:spcAft>
              <a:buClr>
                <a:schemeClr val="dk2"/>
              </a:buClr>
              <a:buSzPts val="800"/>
              <a:buFont typeface="Roboto"/>
              <a:buChar char="○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7509" marR="0" lvl="5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4267093" marR="0" lvl="6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4876678" marR="0" lvl="7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5486263" marR="0" lvl="8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60905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objectives">
  <p:cSld name="Agenda objective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20"/>
          <p:cNvGrpSpPr/>
          <p:nvPr/>
        </p:nvGrpSpPr>
        <p:grpSpPr>
          <a:xfrm>
            <a:off x="0" y="5970000"/>
            <a:ext cx="12192000" cy="888000"/>
            <a:chOff x="225" y="4477375"/>
            <a:chExt cx="9144000" cy="666000"/>
          </a:xfrm>
        </p:grpSpPr>
        <p:sp>
          <p:nvSpPr>
            <p:cNvPr id="116" name="Google Shape;116;p20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20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  <p:pic>
        <p:nvPicPr>
          <p:cNvPr id="118" name="Google Shape;11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166" y="-9167"/>
            <a:ext cx="12191996" cy="6912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9989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objectives 2">
  <p:cSld name="Agenda objectives 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1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21" name="Google Shape;121;p21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21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Proxima Nova"/>
                <a:cs typeface="Arial" panose="020B0604020202020204" pitchFamily="34" charset="0"/>
                <a:sym typeface="Proxima Nova"/>
              </a:endParaRPr>
            </a:p>
          </p:txBody>
        </p:sp>
      </p:grpSp>
      <p:pic>
        <p:nvPicPr>
          <p:cNvPr id="123" name="Google Shape;12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167" y="-9167"/>
            <a:ext cx="12205632" cy="6912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2871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b="0" i="0"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 dirty="0"/>
          </a:p>
        </p:txBody>
      </p:sp>
      <p:sp>
        <p:nvSpPr>
          <p:cNvPr id="126" name="Google Shape;126;p22"/>
          <p:cNvSpPr txBox="1"/>
          <p:nvPr/>
        </p:nvSpPr>
        <p:spPr>
          <a:xfrm>
            <a:off x="1267900" y="2332900"/>
            <a:ext cx="9910000" cy="3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27" name="Google Shape;127;p22"/>
          <p:cNvGrpSpPr/>
          <p:nvPr/>
        </p:nvGrpSpPr>
        <p:grpSpPr>
          <a:xfrm>
            <a:off x="5170068" y="-4033593"/>
            <a:ext cx="13656441" cy="13340893"/>
            <a:chOff x="3877550" y="-3177595"/>
            <a:chExt cx="10242331" cy="10005670"/>
          </a:xfrm>
        </p:grpSpPr>
        <p:pic>
          <p:nvPicPr>
            <p:cNvPr id="128" name="Google Shape;128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3245963">
              <a:off x="4714672" y="-2318530"/>
              <a:ext cx="4296892" cy="42608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3245962">
              <a:off x="5800560" y="-1468330"/>
              <a:ext cx="6962831" cy="690434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" name="Google Shape;130;p22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31" name="Google Shape;131;p22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22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7921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">
  <p:cSld name="Diseño personalizado 2 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3"/>
          <p:cNvGrpSpPr/>
          <p:nvPr/>
        </p:nvGrpSpPr>
        <p:grpSpPr>
          <a:xfrm flipH="1">
            <a:off x="-6657466" y="-4034127"/>
            <a:ext cx="13656441" cy="13340893"/>
            <a:chOff x="3877550" y="-3177595"/>
            <a:chExt cx="10242331" cy="10005670"/>
          </a:xfrm>
        </p:grpSpPr>
        <p:pic>
          <p:nvPicPr>
            <p:cNvPr id="135" name="Google Shape;135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3245963">
              <a:off x="4714672" y="-2318530"/>
              <a:ext cx="4296892" cy="42608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3245962">
              <a:off x="5800560" y="-1468330"/>
              <a:ext cx="6962831" cy="690434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b="0" i="0"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b="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>
            <a:endParaRPr dirty="0"/>
          </a:p>
        </p:txBody>
      </p:sp>
      <p:sp>
        <p:nvSpPr>
          <p:cNvPr id="138" name="Google Shape;138;p23"/>
          <p:cNvSpPr txBox="1"/>
          <p:nvPr/>
        </p:nvSpPr>
        <p:spPr>
          <a:xfrm>
            <a:off x="1267900" y="2332900"/>
            <a:ext cx="9910000" cy="3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139" name="Google Shape;139;p23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40" name="Google Shape;140;p23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23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73800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: Title, Content">
  <p:cSld name="Center: Title, Content">
    <p:bg>
      <p:bgPr>
        <a:solidFill>
          <a:srgbClr val="FFFFFF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24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44" name="Google Shape;144;p24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24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609600" y="381712"/>
            <a:ext cx="10970800" cy="8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 u="none" strike="noStrike" cap="none">
                <a:solidFill>
                  <a:schemeClr val="dk1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609600" y="1970617"/>
            <a:ext cx="10970800" cy="39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609585" marR="0" lvl="0" indent="-41147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52D90"/>
              </a:buClr>
              <a:buSzPts val="1260"/>
              <a:buFont typeface="Roboto"/>
              <a:buChar char="•"/>
              <a:defRPr sz="2400" b="0" i="0" u="none" strike="noStrike" cap="none">
                <a:solidFill>
                  <a:schemeClr val="dk2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L="1219170" marR="0" lvl="1" indent="-411470" algn="l" rtl="0">
              <a:lnSpc>
                <a:spcPct val="100000"/>
              </a:lnSpc>
              <a:spcBef>
                <a:spcPts val="1151"/>
              </a:spcBef>
              <a:spcAft>
                <a:spcPts val="0"/>
              </a:spcAft>
              <a:buClr>
                <a:srgbClr val="652D90"/>
              </a:buClr>
              <a:buSzPts val="1260"/>
              <a:buFont typeface="Roboto"/>
              <a:buChar char="•"/>
              <a:defRPr sz="24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754" marR="0" lvl="2" indent="-399615" algn="l" rtl="0">
              <a:lnSpc>
                <a:spcPct val="100000"/>
              </a:lnSpc>
              <a:spcBef>
                <a:spcPts val="1317"/>
              </a:spcBef>
              <a:spcAft>
                <a:spcPts val="0"/>
              </a:spcAft>
              <a:buClr>
                <a:srgbClr val="652D90"/>
              </a:buClr>
              <a:buSzPts val="1120"/>
              <a:buFont typeface="Roboto"/>
              <a:buChar char="•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8339" marR="0" lvl="3" indent="-440256" algn="l" rtl="0">
              <a:lnSpc>
                <a:spcPct val="100000"/>
              </a:lnSpc>
              <a:spcBef>
                <a:spcPts val="427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–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924" marR="0" lvl="4" indent="-372524" algn="l" rtl="0">
              <a:lnSpc>
                <a:spcPct val="100000"/>
              </a:lnSpc>
              <a:spcBef>
                <a:spcPts val="427"/>
              </a:spcBef>
              <a:spcAft>
                <a:spcPts val="0"/>
              </a:spcAft>
              <a:buClr>
                <a:schemeClr val="dk2"/>
              </a:buClr>
              <a:buSzPts val="800"/>
              <a:buFont typeface="Roboto"/>
              <a:buChar char="○"/>
              <a:defRPr sz="2133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7509" marR="0" lvl="5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4267093" marR="0" lvl="6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4876678" marR="0" lvl="7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5486263" marR="0" lvl="8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667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641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Column Wide">
  <p:cSld name="Single Column W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144000" y="52466"/>
            <a:ext cx="1188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44000" y="963827"/>
            <a:ext cx="11879999" cy="5181386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-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318F68-96C0-8C49-A4B2-9D3E09079BEA}"/>
              </a:ext>
            </a:extLst>
          </p:cNvPr>
          <p:cNvCxnSpPr>
            <a:cxnSpLocks/>
          </p:cNvCxnSpPr>
          <p:nvPr userDrawn="1"/>
        </p:nvCxnSpPr>
        <p:spPr>
          <a:xfrm>
            <a:off x="144000" y="863125"/>
            <a:ext cx="11879999" cy="0"/>
          </a:xfrm>
          <a:prstGeom prst="line">
            <a:avLst/>
          </a:prstGeom>
          <a:noFill/>
          <a:ln w="381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0583036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Diseño personalizado 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423633" y="-7172869"/>
            <a:ext cx="12650364" cy="1939744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2" name="Google Shape;152;p25"/>
          <p:cNvSpPr txBox="1"/>
          <p:nvPr/>
        </p:nvSpPr>
        <p:spPr>
          <a:xfrm>
            <a:off x="10795163" y="6377867"/>
            <a:ext cx="1132800" cy="2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33" b="0" i="0" dirty="0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#</a:t>
            </a:r>
            <a:r>
              <a:rPr lang="en" sz="1333" b="0" i="0" dirty="0" err="1">
                <a:solidFill>
                  <a:srgbClr val="999999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rPr>
              <a:t>nerdearla</a:t>
            </a:r>
            <a:endParaRPr sz="1333" b="0" i="0" dirty="0">
              <a:solidFill>
                <a:srgbClr val="999999"/>
              </a:solidFill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251632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bg>
      <p:bgPr>
        <a:solidFill>
          <a:srgbClr val="000000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/>
          <p:nvPr/>
        </p:nvSpPr>
        <p:spPr>
          <a:xfrm>
            <a:off x="300" y="-167"/>
            <a:ext cx="12192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5" name="Google Shape;155;p26"/>
          <p:cNvGrpSpPr/>
          <p:nvPr/>
        </p:nvGrpSpPr>
        <p:grpSpPr>
          <a:xfrm>
            <a:off x="300" y="5969833"/>
            <a:ext cx="12192000" cy="888000"/>
            <a:chOff x="225" y="4477375"/>
            <a:chExt cx="9144000" cy="666000"/>
          </a:xfrm>
        </p:grpSpPr>
        <p:sp>
          <p:nvSpPr>
            <p:cNvPr id="156" name="Google Shape;156;p26"/>
            <p:cNvSpPr/>
            <p:nvPr/>
          </p:nvSpPr>
          <p:spPr>
            <a:xfrm>
              <a:off x="225" y="4477375"/>
              <a:ext cx="9144000" cy="6660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26"/>
            <p:cNvSpPr txBox="1"/>
            <p:nvPr/>
          </p:nvSpPr>
          <p:spPr>
            <a:xfrm>
              <a:off x="8096372" y="4783400"/>
              <a:ext cx="849600" cy="19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33" b="0" i="0" dirty="0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#</a:t>
              </a:r>
              <a:r>
                <a:rPr lang="en" sz="1333" b="0" i="0" dirty="0" err="1">
                  <a:solidFill>
                    <a:srgbClr val="999999"/>
                  </a:solidFill>
                  <a:latin typeface="Arial" panose="020B0604020202020204" pitchFamily="34" charset="0"/>
                  <a:ea typeface="Proxima Nova"/>
                  <a:cs typeface="Arial" panose="020B0604020202020204" pitchFamily="34" charset="0"/>
                  <a:sym typeface="Proxima Nova"/>
                </a:rPr>
                <a:t>nerdearla</a:t>
              </a:r>
              <a:endParaRPr sz="1333" b="0" i="0" dirty="0">
                <a:solidFill>
                  <a:srgbClr val="999999"/>
                </a:solidFill>
                <a:latin typeface="Arial" panose="020B0604020202020204" pitchFamily="34" charset="0"/>
                <a:ea typeface="Proxima Nova"/>
                <a:cs typeface="Arial" panose="020B0604020202020204" pitchFamily="34" charset="0"/>
                <a:sym typeface="Proxima Nov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316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C474EE9-4570-5B44-9838-870B8A2BE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38400" y="6356351"/>
            <a:ext cx="7315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0" i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© 2020 </a:t>
            </a:r>
            <a:r>
              <a:rPr lang="en-US" dirty="0" err="1"/>
              <a:t>Percona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171A808-B5E1-EF4F-9B73-F5BDB1B99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66" y="6400414"/>
            <a:ext cx="372218" cy="27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0050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59137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83267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42913" y="1719263"/>
            <a:ext cx="11344275" cy="4425950"/>
          </a:xfrm>
        </p:spPr>
        <p:txBody>
          <a:bodyPr/>
          <a:lstStyle/>
          <a:p>
            <a:pPr lvl="0"/>
            <a:r>
              <a:rPr lang="en-US" dirty="0"/>
              <a:t>Paragraph text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</p:spTree>
    <p:extLst>
      <p:ext uri="{BB962C8B-B14F-4D97-AF65-F5344CB8AC3E}">
        <p14:creationId xmlns:p14="http://schemas.microsoft.com/office/powerpoint/2010/main" val="52453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Diseño personalizado 4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0" y="-20300"/>
            <a:ext cx="12192000" cy="687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4F0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9" name="Google Shape;59;p9"/>
          <p:cNvGrpSpPr/>
          <p:nvPr/>
        </p:nvGrpSpPr>
        <p:grpSpPr>
          <a:xfrm>
            <a:off x="-1955797" y="-3860782"/>
            <a:ext cx="16665543" cy="14152473"/>
            <a:chOff x="-726037" y="-2892676"/>
            <a:chExt cx="11529524" cy="9373327"/>
          </a:xfrm>
        </p:grpSpPr>
        <p:pic>
          <p:nvPicPr>
            <p:cNvPr id="60" name="Google Shape;60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-423239" y="-1562174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61" name="Google Shape;61;p9"/>
            <p:cNvPicPr preferRelativeResize="0"/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 rot="-978494">
              <a:off x="510211" y="1562026"/>
              <a:ext cx="9990478" cy="3588122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0356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s">
  <p:cSld name="Cover Slides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0700" y="-126700"/>
            <a:ext cx="12313600" cy="7105200"/>
          </a:xfrm>
          <a:prstGeom prst="rect">
            <a:avLst/>
          </a:prstGeom>
          <a:solidFill>
            <a:srgbClr val="3A818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699993">
            <a:off x="-2151903" y="-4684232"/>
            <a:ext cx="13805253" cy="207903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5604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1">
  <p:cSld name="Chapter Slide 1">
    <p:bg>
      <p:bgPr>
        <a:solidFill>
          <a:srgbClr val="F4F0ED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" name="Google Shape;13;p3"/>
          <p:cNvGrpSpPr/>
          <p:nvPr/>
        </p:nvGrpSpPr>
        <p:grpSpPr>
          <a:xfrm>
            <a:off x="-2814700" y="-2729600"/>
            <a:ext cx="17843733" cy="12159933"/>
            <a:chOff x="-2111025" y="-2047200"/>
            <a:chExt cx="13382800" cy="9119950"/>
          </a:xfrm>
        </p:grpSpPr>
        <p:sp>
          <p:nvSpPr>
            <p:cNvPr id="14" name="Google Shape;14;p3"/>
            <p:cNvSpPr/>
            <p:nvPr/>
          </p:nvSpPr>
          <p:spPr>
            <a:xfrm>
              <a:off x="-2111025" y="3079475"/>
              <a:ext cx="1981200" cy="24099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9290575" y="-599395"/>
              <a:ext cx="1981200" cy="25257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248625" y="-2047200"/>
              <a:ext cx="87567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-494575" y="5295550"/>
              <a:ext cx="62484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423633" y="-7172869"/>
            <a:ext cx="12650364" cy="1939744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1431600" y="3097600"/>
            <a:ext cx="9328800" cy="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792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3">
  <p:cSld name="Chapter Slide 3">
    <p:bg>
      <p:bgPr>
        <a:solidFill>
          <a:srgbClr val="F4F0ED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389640" y="-7315462"/>
            <a:ext cx="12808697" cy="1964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1431600" y="3097600"/>
            <a:ext cx="9328800" cy="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 b="0" i="0"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24" name="Google Shape;24;p4"/>
          <p:cNvGrpSpPr/>
          <p:nvPr/>
        </p:nvGrpSpPr>
        <p:grpSpPr>
          <a:xfrm>
            <a:off x="-2814700" y="-2729600"/>
            <a:ext cx="17843733" cy="12159933"/>
            <a:chOff x="-2111025" y="-2047200"/>
            <a:chExt cx="13382800" cy="9119950"/>
          </a:xfrm>
        </p:grpSpPr>
        <p:sp>
          <p:nvSpPr>
            <p:cNvPr id="25" name="Google Shape;25;p4"/>
            <p:cNvSpPr/>
            <p:nvPr/>
          </p:nvSpPr>
          <p:spPr>
            <a:xfrm>
              <a:off x="9290575" y="-599395"/>
              <a:ext cx="1981200" cy="25257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2248625" y="-2047200"/>
              <a:ext cx="87567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-494575" y="5295550"/>
              <a:ext cx="6248400" cy="17772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-2111025" y="3079475"/>
              <a:ext cx="1981200" cy="2409900"/>
            </a:xfrm>
            <a:prstGeom prst="rect">
              <a:avLst/>
            </a:pr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2618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6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tored Data 5">
            <a:extLst>
              <a:ext uri="{FF2B5EF4-FFF2-40B4-BE49-F238E27FC236}">
                <a16:creationId xmlns:a16="http://schemas.microsoft.com/office/drawing/2014/main" id="{06DF1CD9-0BEA-0043-86B0-66D12BC1F394}"/>
              </a:ext>
            </a:extLst>
          </p:cNvPr>
          <p:cNvSpPr/>
          <p:nvPr userDrawn="1"/>
        </p:nvSpPr>
        <p:spPr>
          <a:xfrm>
            <a:off x="11034711" y="6425125"/>
            <a:ext cx="1014859" cy="256480"/>
          </a:xfrm>
          <a:prstGeom prst="flowChartOnlineStorage">
            <a:avLst/>
          </a:prstGeom>
          <a:solidFill>
            <a:srgbClr val="0070C0"/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1000" b="0" i="0" u="none" strike="noStrike" kern="1200" dirty="0">
                <a:solidFill>
                  <a:schemeClr val="bg2">
                    <a:lumMod val="20000"/>
                    <a:lumOff val="80000"/>
                  </a:schemeClr>
                </a:solidFill>
                <a:effectLst/>
                <a:latin typeface="+mn-lt"/>
                <a:ea typeface="+mn-ea"/>
                <a:cs typeface="+mn-cs"/>
              </a:rPr>
              <a:t>@nerdearla</a:t>
            </a:r>
            <a:endParaRPr kumimoji="0" lang="en-PK" sz="1000" b="0" i="0" u="none" strike="noStrike" cap="none" spc="0" normalizeH="0" baseline="0" dirty="0">
              <a:ln>
                <a:noFill/>
              </a:ln>
              <a:solidFill>
                <a:schemeClr val="bg2">
                  <a:lumMod val="20000"/>
                  <a:lumOff val="80000"/>
                </a:schemeClr>
              </a:solidFill>
              <a:effectLst/>
              <a:uFillTx/>
              <a:latin typeface="DIN Alternate Bold"/>
              <a:ea typeface="DIN Alternate Bold"/>
              <a:cs typeface="DIN Alternate Bold"/>
              <a:sym typeface="DIN Alternate Bold"/>
            </a:endParaRPr>
          </a:p>
        </p:txBody>
      </p:sp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508000" y="508000"/>
            <a:ext cx="11541570" cy="50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508000" y="1270000"/>
            <a:ext cx="11541570" cy="508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1</a:t>
            </a:r>
          </a:p>
          <a:p>
            <a:pPr lvl="1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2</a:t>
            </a:r>
          </a:p>
          <a:p>
            <a:pPr lvl="2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3</a:t>
            </a:r>
          </a:p>
          <a:p>
            <a:pPr lvl="3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4</a:t>
            </a:r>
          </a:p>
          <a:p>
            <a:pPr lvl="4"/>
            <a:r>
              <a:rPr dirty="0"/>
              <a:t>Nivel de </a:t>
            </a:r>
            <a:r>
              <a:rPr dirty="0" err="1"/>
              <a:t>texto</a:t>
            </a:r>
            <a:r>
              <a:rPr dirty="0"/>
              <a:t> 5</a:t>
            </a:r>
          </a:p>
        </p:txBody>
      </p:sp>
      <p:sp>
        <p:nvSpPr>
          <p:cNvPr id="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034711" y="6405888"/>
            <a:ext cx="275718" cy="29495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250" i="0" spc="0">
                <a:solidFill>
                  <a:schemeClr val="bg2">
                    <a:lumMod val="20000"/>
                    <a:lumOff val="80000"/>
                  </a:schemeClr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rPr lang="en-PK" smtClean="0"/>
              <a:pPr/>
              <a:t>‹#›</a:t>
            </a:fld>
            <a:endParaRPr lang="en-PK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21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9" r:id="rId3"/>
    <p:sldLayoutId id="2147483781" r:id="rId4"/>
    <p:sldLayoutId id="2147483782" r:id="rId5"/>
    <p:sldLayoutId id="2147483783" r:id="rId6"/>
  </p:sldLayoutIdLst>
  <p:transition spd="med"/>
  <p:txStyles>
    <p:titleStyle>
      <a:lvl1pPr marL="0" marR="0" indent="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1714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3429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5143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6858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8572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10287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120015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1371600" algn="l" defTabSz="412750" rtl="0" latinLnBrk="0">
        <a:lnSpc>
          <a:spcPct val="100000"/>
        </a:lnSpc>
        <a:spcBef>
          <a:spcPts val="1650"/>
        </a:spcBef>
        <a:spcAft>
          <a:spcPts val="0"/>
        </a:spcAft>
        <a:buClrTx/>
        <a:buSzTx/>
        <a:buFontTx/>
        <a:buNone/>
        <a:tabLst/>
        <a:defRPr sz="375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31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1pPr>
      <a:lvl2pPr marL="63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2pPr>
      <a:lvl3pPr marL="95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3pPr>
      <a:lvl4pPr marL="127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4pPr>
      <a:lvl5pPr marL="158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Iowan Old Style Roman"/>
        </a:defRPr>
      </a:lvl5pPr>
      <a:lvl6pPr marL="1905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2222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25400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2857500" marR="0" indent="-317500" algn="l" defTabSz="412750" rtl="0" latinLnBrk="0">
        <a:lnSpc>
          <a:spcPct val="100000"/>
        </a:lnSpc>
        <a:spcBef>
          <a:spcPts val="1250"/>
        </a:spcBef>
        <a:spcAft>
          <a:spcPts val="0"/>
        </a:spcAft>
        <a:buClrTx/>
        <a:buSzPct val="75000"/>
        <a:buFont typeface="Zapf Dingbats"/>
        <a:buChar char="➤"/>
        <a:tabLst/>
        <a:defRPr sz="2250" b="0" i="0" u="none" strike="noStrike" cap="none" spc="0" baseline="0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5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365765"/>
            <a:ext cx="10972800" cy="7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Roboto"/>
              <a:buNone/>
              <a:defRPr sz="3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1597152"/>
            <a:ext cx="10972800" cy="4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None/>
              <a:defRPr sz="18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863"/>
              </a:spcBef>
              <a:spcAft>
                <a:spcPts val="0"/>
              </a:spcAft>
              <a:buClr>
                <a:srgbClr val="652D90"/>
              </a:buClr>
              <a:buSzPts val="1260"/>
              <a:buFont typeface="Roboto"/>
              <a:buChar char="•"/>
              <a:defRPr sz="18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988"/>
              </a:spcBef>
              <a:spcAft>
                <a:spcPts val="0"/>
              </a:spcAft>
              <a:buClr>
                <a:srgbClr val="652D90"/>
              </a:buClr>
              <a:buSzPts val="1120"/>
              <a:buFont typeface="Roboto"/>
              <a:buChar char="•"/>
              <a:defRPr sz="16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–"/>
              <a:defRPr sz="16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794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800"/>
              <a:buFont typeface="Roboto"/>
              <a:buChar char="○"/>
              <a:defRPr sz="160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•"/>
              <a:defRPr sz="20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344790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  <p:sldLayoutId id="2147483801" r:id="rId17"/>
    <p:sldLayoutId id="2147483802" r:id="rId18"/>
    <p:sldLayoutId id="2147483803" r:id="rId19"/>
    <p:sldLayoutId id="2147483804" r:id="rId20"/>
    <p:sldLayoutId id="2147483805" r:id="rId21"/>
    <p:sldLayoutId id="2147483806" r:id="rId22"/>
    <p:sldLayoutId id="2147483807" r:id="rId23"/>
    <p:sldLayoutId id="2147483808" r:id="rId24"/>
    <p:sldLayoutId id="2147483809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0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geoinnova.org/blog-territorio/postgre-sql-big-data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n.id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30"/>
          <p:cNvGrpSpPr/>
          <p:nvPr/>
        </p:nvGrpSpPr>
        <p:grpSpPr>
          <a:xfrm>
            <a:off x="4453128" y="2550800"/>
            <a:ext cx="7436837" cy="1975480"/>
            <a:chOff x="942775" y="1853875"/>
            <a:chExt cx="5266275" cy="1193400"/>
          </a:xfrm>
        </p:grpSpPr>
        <p:sp>
          <p:nvSpPr>
            <p:cNvPr id="193" name="Google Shape;193;p30"/>
            <p:cNvSpPr/>
            <p:nvPr/>
          </p:nvSpPr>
          <p:spPr>
            <a:xfrm>
              <a:off x="1546750" y="1857575"/>
              <a:ext cx="4062900" cy="1184100"/>
            </a:xfrm>
            <a:prstGeom prst="rect">
              <a:avLst/>
            </a:prstGeom>
            <a:solidFill>
              <a:srgbClr val="652D90"/>
            </a:solidFill>
            <a:ln>
              <a:noFill/>
            </a:ln>
            <a:effectLst>
              <a:outerShdw blurRad="142875" dist="66675" dir="588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942775" y="1853875"/>
              <a:ext cx="1228500" cy="1193400"/>
            </a:xfrm>
            <a:prstGeom prst="ellipse">
              <a:avLst/>
            </a:prstGeom>
            <a:solidFill>
              <a:srgbClr val="652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4980550" y="1853875"/>
              <a:ext cx="1228500" cy="1193400"/>
            </a:xfrm>
            <a:prstGeom prst="ellipse">
              <a:avLst/>
            </a:prstGeom>
            <a:solidFill>
              <a:srgbClr val="652D9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6" name="Google Shape;196;p30"/>
          <p:cNvSpPr txBox="1"/>
          <p:nvPr/>
        </p:nvSpPr>
        <p:spPr>
          <a:xfrm>
            <a:off x="5306039" y="2813875"/>
            <a:ext cx="6923582" cy="7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rgbClr val="000000"/>
              </a:buClr>
              <a:buSzPts val="3600"/>
            </a:pPr>
            <a:r>
              <a:rPr lang="en-GB" sz="150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PostgreSQL: Joining Heterogeneous Databases is a reality, not a Myth</a:t>
            </a:r>
            <a:endParaRPr sz="1500" dirty="0">
              <a:solidFill>
                <a:srgbClr val="FFFFFF"/>
              </a:solidFill>
              <a:latin typeface="Arial" panose="020B0604020202020204" pitchFamily="34" charset="0"/>
              <a:ea typeface="Roboto Medium"/>
              <a:cs typeface="Arial" panose="020B0604020202020204" pitchFamily="34" charset="0"/>
              <a:sym typeface="Roboto Medium"/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subTitle" idx="4294967295"/>
          </p:nvPr>
        </p:nvSpPr>
        <p:spPr>
          <a:xfrm>
            <a:off x="7303218" y="3198274"/>
            <a:ext cx="4288536" cy="925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indent="0" algn="r">
              <a:buNone/>
            </a:pPr>
            <a:r>
              <a:rPr lang="en-US" sz="1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 - </a:t>
            </a:r>
            <a:r>
              <a:rPr lang="en-GB" sz="15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@ibrar_ahmad</a:t>
            </a:r>
          </a:p>
          <a:p>
            <a:pPr marL="0" indent="0" algn="r">
              <a:buNone/>
            </a:pPr>
            <a:r>
              <a:rPr lang="en-GB" sz="1500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nerdear.la</a:t>
            </a:r>
            <a:r>
              <a:rPr lang="en-GB" sz="1500" dirty="0">
                <a:solidFill>
                  <a:schemeClr val="bg2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2020 </a:t>
            </a:r>
          </a:p>
          <a:p>
            <a:pPr marL="0" indent="0" algn="r">
              <a:buNone/>
            </a:pPr>
            <a:endParaRPr lang="en-US" sz="15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picture containing light, food&#10;&#10;Description automatically generated">
            <a:extLst>
              <a:ext uri="{FF2B5EF4-FFF2-40B4-BE49-F238E27FC236}">
                <a16:creationId xmlns:a16="http://schemas.microsoft.com/office/drawing/2014/main" id="{7F18A166-316C-784A-84F7-7DB22F662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2834132" cy="130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61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Setup: mysqldb_fdw (MySQL)</a:t>
            </a:r>
          </a:p>
        </p:txBody>
      </p:sp>
      <p:sp>
        <p:nvSpPr>
          <p:cNvPr id="226" name="Google Shape;226;p19"/>
          <p:cNvSpPr/>
          <p:nvPr/>
        </p:nvSpPr>
        <p:spPr>
          <a:xfrm>
            <a:off x="107999" y="972000"/>
            <a:ext cx="11880000" cy="52322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EXTENSION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mysqldb_fdw</a:t>
            </a:r>
            <a:r>
              <a:rPr lang="en-US" sz="1600" b="0" i="1" u="none" strike="noStrike" cap="none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800" b="0" i="1" u="none" strike="noStrike" cap="none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7" name="Google Shape;227;p19"/>
          <p:cNvSpPr/>
          <p:nvPr/>
        </p:nvSpPr>
        <p:spPr>
          <a:xfrm>
            <a:off x="108000" y="1580128"/>
            <a:ext cx="11880000" cy="13248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mysqldb_fdw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host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'127.0.0.1',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port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'3306’)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990A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8" name="Google Shape;228;p19"/>
          <p:cNvSpPr/>
          <p:nvPr/>
        </p:nvSpPr>
        <p:spPr>
          <a:xfrm>
            <a:off x="108000" y="2989836"/>
            <a:ext cx="11880000" cy="83099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USER MAPPING FOR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postgres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Exo 2"/>
              <a:buNone/>
            </a:pPr>
            <a:r>
              <a:rPr lang="en-US" sz="150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                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'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9" name="Google Shape;229;p19"/>
          <p:cNvSpPr/>
          <p:nvPr/>
        </p:nvSpPr>
        <p:spPr>
          <a:xfrm>
            <a:off x="107999" y="3905742"/>
            <a:ext cx="5832001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 </a:t>
            </a:r>
            <a:r>
              <a:rPr lang="en-US" sz="16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VARCHAR(2),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</a:t>
            </a:r>
            <a:r>
              <a:rPr lang="en-US" sz="16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VARCHAR(255)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6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SERVER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OPTIONS(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600" b="0" i="1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6035040" y="3905742"/>
            <a:ext cx="5952960" cy="216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5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VARCHAR(2),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VARCHAR(255),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full_name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VARCHAR(255),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iso3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CHAR(3),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number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INTEGER,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500"/>
              <a:buFont typeface="Courier New"/>
              <a:buNone/>
            </a:pP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</a:t>
            </a:r>
            <a:r>
              <a:rPr lang="en-US" sz="1500" b="0" i="1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continent_code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VARCHAR(2)</a:t>
            </a:r>
            <a:b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</a:b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SERVER 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mysql_svr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 (</a:t>
            </a:r>
            <a:r>
              <a:rPr lang="en-US" sz="1500" b="1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5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5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5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ACD0A4-17D5-D249-A9F8-815864BA12C5}"/>
              </a:ext>
            </a:extLst>
          </p:cNvPr>
          <p:cNvSpPr/>
          <p:nvPr/>
        </p:nvSpPr>
        <p:spPr>
          <a:xfrm>
            <a:off x="5982026" y="3244334"/>
            <a:ext cx="322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4450757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 Setup: clickhousedb_fdw (</a:t>
            </a:r>
            <a:r>
              <a:rPr lang="en-US" sz="3000" dirty="0" err="1"/>
              <a:t>ClickHouse</a:t>
            </a:r>
            <a:r>
              <a:rPr lang="en-US" sz="3000" dirty="0"/>
              <a:t>)</a:t>
            </a:r>
          </a:p>
        </p:txBody>
      </p:sp>
      <p:sp>
        <p:nvSpPr>
          <p:cNvPr id="236" name="Google Shape;236;p20"/>
          <p:cNvSpPr/>
          <p:nvPr/>
        </p:nvSpPr>
        <p:spPr>
          <a:xfrm>
            <a:off x="108000" y="972000"/>
            <a:ext cx="11880000" cy="6040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EXTENSION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clickhousedb_fdw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7" name="Google Shape;237;p20"/>
          <p:cNvSpPr/>
          <p:nvPr/>
        </p:nvSpPr>
        <p:spPr>
          <a:xfrm>
            <a:off x="108000" y="1742829"/>
            <a:ext cx="11880000" cy="1261884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endParaRPr sz="1600" b="0" i="1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DATA WRAPPER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clickhousedb_fdw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dbname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test_database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driver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'/use/lib/</a:t>
            </a:r>
            <a:r>
              <a:rPr lang="en-US" sz="1600" b="0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libclickhouseodbc.so</a:t>
            </a:r>
            <a:r>
              <a:rPr lang="en-US" sz="1600" b="0" i="1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r>
              <a:rPr lang="en-US" sz="19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sz="19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38" name="Google Shape;238;p20"/>
          <p:cNvSpPr/>
          <p:nvPr/>
        </p:nvSpPr>
        <p:spPr>
          <a:xfrm>
            <a:off x="108000" y="3171530"/>
            <a:ext cx="11880000" cy="952298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 MAPPING FOR</a:t>
            </a:r>
            <a:r>
              <a:rPr lang="en-US" sz="1600" b="1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</a:t>
            </a:r>
          </a:p>
          <a:p>
            <a:pPr lvl="0">
              <a:buClr>
                <a:srgbClr val="1C28BE"/>
              </a:buClr>
              <a:buSzPts val="1900"/>
            </a:pPr>
            <a:r>
              <a:rPr lang="en-US" sz="1600" i="1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SERVER </a:t>
            </a:r>
            <a:r>
              <a:rPr lang="en-US" sz="1600" i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endParaRPr lang="en-US" sz="1600" i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OPTIONS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username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clickhouse_user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’, 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password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clickhouse_pass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9" name="Google Shape;239;p20"/>
          <p:cNvSpPr/>
          <p:nvPr/>
        </p:nvSpPr>
        <p:spPr>
          <a:xfrm>
            <a:off x="108000" y="4290646"/>
            <a:ext cx="11880000" cy="1763221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28BE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TABLE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Year 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Quarter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Month   </a:t>
            </a:r>
            <a:r>
              <a:rPr lang="en-US" sz="1600" b="0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INTEGER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…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urier New"/>
              <a:buNone/>
            </a:pP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SERVER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clickhouse_svr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OPTIONS (</a:t>
            </a:r>
            <a:r>
              <a:rPr lang="en-US" sz="1600" b="1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table_name</a:t>
            </a:r>
            <a:r>
              <a:rPr lang="en-US" sz="1600" b="1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‘</a:t>
            </a:r>
            <a:r>
              <a:rPr lang="en-US" sz="1600" b="0" i="1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ontime</a:t>
            </a:r>
            <a:r>
              <a:rPr lang="en-US" sz="1600" b="0" i="1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’)</a:t>
            </a:r>
            <a:r>
              <a:rPr lang="en-US" sz="1600" b="0" i="1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Exo 2"/>
              <a:buNone/>
            </a:pPr>
            <a:endParaRPr sz="1600" b="0" i="1" u="none" strike="noStrike" cap="none" dirty="0">
              <a:solidFill>
                <a:srgbClr val="00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72506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mysqldb_fdw 1/2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1"/>
          <p:cNvSpPr txBox="1">
            <a:spLocks noGrp="1"/>
          </p:cNvSpPr>
          <p:nvPr>
            <p:ph type="body" idx="1"/>
          </p:nvPr>
        </p:nvSpPr>
        <p:spPr>
          <a:xfrm>
            <a:off x="144001" y="963827"/>
            <a:ext cx="5827032" cy="518138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5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mysql_tbl_continents;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code |     name     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AF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AN   | Antarctica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AS   | Asia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EU   | Europe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NA   | North America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OC   | Oceania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SA   | South America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dirty="0"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(7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Arial"/>
              <a:buNone/>
            </a:pPr>
            <a:endParaRPr sz="1500" dirty="0"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6060000" y="967534"/>
            <a:ext cx="5964000" cy="518380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code, name, continent_code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500"/>
              <a:buFont typeface="Arial"/>
              <a:buNone/>
            </a:pP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mysql_tbl_countries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LIMIT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7;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code |         name         | continent_code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------+----------------------+----------------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AD   | Andorra              | EU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AE   | United Arab Emirates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AF   | Afghanistan         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AG   | Antigua and Barbuda  | NA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AI   | Anguilla             | NA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AL   | Albania              | EU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AM   | Armenia              | AS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(7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1945565" y="5259817"/>
            <a:ext cx="3851096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Data comes from MySQL Database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3048000" y="1276405"/>
            <a:ext cx="2370667" cy="36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Same table name exists in MySQL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49" name="Google Shape;249;p21"/>
          <p:cNvCxnSpPr/>
          <p:nvPr/>
        </p:nvCxnSpPr>
        <p:spPr>
          <a:xfrm>
            <a:off x="2514600" y="4288971"/>
            <a:ext cx="675640" cy="896543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flipH="1">
            <a:off x="3871113" y="3779483"/>
            <a:ext cx="3161865" cy="1406031"/>
          </a:xfrm>
          <a:prstGeom prst="straightConnector1">
            <a:avLst/>
          </a:prstGeom>
          <a:noFill/>
          <a:ln w="9525" cap="flat" cmpd="sng">
            <a:solidFill>
              <a:srgbClr val="E93619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1" name="Google Shape;251;p21"/>
          <p:cNvSpPr/>
          <p:nvPr/>
        </p:nvSpPr>
        <p:spPr>
          <a:xfrm>
            <a:off x="3048000" y="991441"/>
            <a:ext cx="2370667" cy="29662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4318011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/>
          <p:nvPr/>
        </p:nvSpPr>
        <p:spPr>
          <a:xfrm>
            <a:off x="107999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continent,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country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continent.code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=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country.continent_code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LIMIT 3;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code |     name     |  name 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------+--------------+--------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AO   | Angola    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BF   | Burkina Faso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BI   | Burundi      | Africa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(3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Exo 2"/>
              <a:buNone/>
            </a:pP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SELECT Data From MySQL Using </a:t>
            </a:r>
            <a:r>
              <a:rPr lang="en-US" sz="3000" dirty="0" err="1"/>
              <a:t>mysqldb_fdw</a:t>
            </a:r>
            <a:r>
              <a:rPr lang="en-US" sz="3000" dirty="0"/>
              <a:t> 2/2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7D3EA-EBF1-F044-B8A2-49E34473B9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</p:txBody>
      </p:sp>
      <p:sp>
        <p:nvSpPr>
          <p:cNvPr id="258" name="Google Shape;258;p22"/>
          <p:cNvSpPr txBox="1"/>
          <p:nvPr/>
        </p:nvSpPr>
        <p:spPr>
          <a:xfrm>
            <a:off x="1334707" y="3894501"/>
            <a:ext cx="62632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Quattrocento Sans"/>
              </a:rPr>
              <a:t>Country name comes from mysql_tbl_countries table</a:t>
            </a:r>
            <a:endParaRPr sz="1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9" name="Google Shape;259;p22"/>
          <p:cNvSpPr/>
          <p:nvPr/>
        </p:nvSpPr>
        <p:spPr>
          <a:xfrm>
            <a:off x="1408401" y="2786014"/>
            <a:ext cx="1989555" cy="92803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9413433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", c1/c2 as value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count(*)*1000 as c1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DepDelay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"&gt;10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"Year") 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INNER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(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count(*) as c2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	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GROUP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BY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 ) b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"=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b."Year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LIMIT 3;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Year  | value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------+-----------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1987  | 199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1988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| 654182000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sz="3000" dirty="0"/>
              <a:t>SELECT Data From Clickhouse Using clickhousedb_fdw</a:t>
            </a: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988E9-6023-1145-AA0F-C026124BC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8"/>
            <a:r>
              <a:rPr lang="en-PK" dirty="0">
                <a:latin typeface="Courier New" panose="02070309020205020404" pitchFamily="49" charset="0"/>
                <a:cs typeface="Courier New" panose="02070309020205020404" pitchFamily="49" charset="0"/>
              </a:rPr>
              <a:t>					</a:t>
            </a:r>
          </a:p>
        </p:txBody>
      </p:sp>
    </p:spTree>
    <p:extLst>
      <p:ext uri="{BB962C8B-B14F-4D97-AF65-F5344CB8AC3E}">
        <p14:creationId xmlns:p14="http://schemas.microsoft.com/office/powerpoint/2010/main" val="28783186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Join </a:t>
            </a:r>
            <a:r>
              <a:rPr lang="en-US" sz="3000" dirty="0" err="1"/>
              <a:t>ClickHouse</a:t>
            </a:r>
            <a:r>
              <a:rPr lang="en-US" sz="3000" dirty="0"/>
              <a:t>, MySQL and PostgreSQL Using FDW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108000" y="972000"/>
            <a:ext cx="11880000" cy="533263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"Year",pg.code,"OriginStateName", pg.country_code,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my.name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pg_tbl_states pg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pg.name = ch."OriginStateName"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 my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pg.country_code = my.code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LIMIT 3;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Year  | code | OriginStateName | country_code | name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------+------+-----------------+--------------+--------------------------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2011 	| MO 	| Missouri 	    | US 		| United States of America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(3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4766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3000" dirty="0"/>
              <a:t>EXPLAIN: Join </a:t>
            </a:r>
            <a:r>
              <a:rPr lang="en-US" sz="3000" dirty="0" err="1"/>
              <a:t>ClickHouse</a:t>
            </a:r>
            <a:r>
              <a:rPr lang="en-US" sz="3000" dirty="0"/>
              <a:t>, MySQL and PostgreSQL</a:t>
            </a:r>
            <a:endParaRPr sz="2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6116A-ADBE-EF4E-8CE3-994D1EC5ED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VERBOSE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 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pg.code, "OriginStateName", pg.country_code,my.name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clickhouse_tbl_ontime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pg_tbl_states pg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pg.name = ch."OriginStateName"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   			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400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mysql_tbl_countries my </a:t>
            </a:r>
            <a:r>
              <a:rPr lang="en-US" sz="2400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pg.country_code = my.code limit 3;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endParaRPr lang="en-US" sz="2400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b="1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SzPts val="1550"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-&gt; Hash Right Join (cost=10.00..1900.21 rows=5000 width=558)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Hash Cond: ((pg.name)::text = ch."OriginStateName")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-&gt; Nested Loop Left Join (cost=10.00..1899.09 rows=295 width=532)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Join Filter: ((pg.country_code)::text = (my.code)::text)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-&gt; Seq Scan on public.pg_tbl_states pg (cost=0.00..1.59 rows=59 width=16)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-&gt; Materialize (cost=10.00..1015.00 rows=1000 width=528)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    -&gt; Foreign Scan on public.mysql_tbl_countries my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(cost=10.00..1010.00 rows=1000 width=528)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query: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`code`, `name`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`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`.`mysql_tbl_countries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FF0000"/>
              </a:buClr>
              <a:buSzPts val="1550"/>
            </a:pP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-&gt; Hash (cost=0.00..0.00 rows=0 width=36)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-&gt; Foreign Scan on </a:t>
            </a:r>
            <a:r>
              <a:rPr lang="en-US" sz="24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public.clickhouse_tbl_ontime</a:t>
            </a: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ch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(cost=0.00..0.00 	       rows=0 width=36)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Output: ch."Year", ch."OriginStateName"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Pts val="1550"/>
            </a:pPr>
            <a:r>
              <a:rPr lang="en-US" sz="24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	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SQL: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"Year", "OriginStateName" </a:t>
            </a:r>
            <a:r>
              <a:rPr 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"default".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ontime</a:t>
            </a:r>
            <a:endParaRPr lang="en-US" sz="2400" b="1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480451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Push Down – A Performance Feature</a:t>
            </a:r>
            <a:endParaRPr sz="26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6"/>
          <p:cNvSpPr/>
          <p:nvPr/>
        </p:nvSpPr>
        <p:spPr>
          <a:xfrm>
            <a:off x="180000" y="972000"/>
            <a:ext cx="11880000" cy="50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Operator and function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Predicate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Aggregate push down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 algn="l" rtl="0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lang="en-US" sz="2000" i="0" u="none" strike="noStrike" cap="none" dirty="0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Join push down</a:t>
            </a:r>
            <a:endParaRPr sz="200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09954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JOIN Push Down</a:t>
            </a:r>
            <a:r>
              <a:rPr lang="en-US" sz="2600" b="1" i="0" u="none" strike="noStrike" cap="none" dirty="0"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289" name="Google Shape;289;p27"/>
          <p:cNvSpPr/>
          <p:nvPr/>
        </p:nvSpPr>
        <p:spPr>
          <a:xfrm>
            <a:off x="108000" y="972000"/>
            <a:ext cx="11880000" cy="501675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(VERBOSE, COST off)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</a:t>
            </a:r>
            <a:r>
              <a:rPr lang="en-US" sz="1600" b="1" i="1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FROM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RIGHT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JOIN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j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</a:t>
            </a:r>
            <a:r>
              <a:rPr lang="en-US" sz="2000" b="1" i="0" u="none" strike="noStrike" cap="none" dirty="0">
                <a:solidFill>
                  <a:srgbClr val="1C28BE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j.name_id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</a:t>
            </a:r>
            <a:r>
              <a:rPr lang="en-US" sz="2000" b="0" i="0" u="sng" strike="noStrike" cap="none" dirty="0">
                <a:solidFill>
                  <a:schemeClr val="hlink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  <a:hlinkClick r:id="rId3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endParaRPr sz="2000" b="1" i="0" u="none" strike="noStrike" cap="none" dirty="0">
              <a:solidFill>
                <a:srgbClr val="1C28BE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                                                      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Foreign Scan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j.id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j.job_title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j.name_id</a:t>
            </a:r>
            <a:endParaRPr sz="20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Relations: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public.postgres_tbl_job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j)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LEFT JOIN (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Remote SQL: 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 r2.id, r2.job_title, r2.name_id, r1.id, r1.name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FROM (</a:t>
            </a:r>
            <a:r>
              <a:rPr lang="en-US" sz="20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public.postgres_tbl_job</a:t>
            </a: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r2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LEFT JOIN </a:t>
            </a:r>
            <a:r>
              <a:rPr lang="en-US" sz="20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r1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ON    (((r2.name_id &gt; r1.id))))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2808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PostgreSQL Foreign Data Wrapper - Aggregate Push Down</a:t>
            </a:r>
            <a:endParaRPr dirty="0"/>
          </a:p>
        </p:txBody>
      </p:sp>
      <p:sp>
        <p:nvSpPr>
          <p:cNvPr id="295" name="Google Shape;295;p28"/>
          <p:cNvSpPr/>
          <p:nvPr/>
        </p:nvSpPr>
        <p:spPr>
          <a:xfrm>
            <a:off x="108000" y="972000"/>
            <a:ext cx="11880000" cy="233910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VERBOSE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count(*)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postgres_tbl_name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Foreign Scan  (cost=108.53..152.69 rows=1 width=8)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(count(*))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Relations: Aggregate on (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Remote SQL: SELECT count(*) FROM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public.postgres_tbl_name</a:t>
            </a:r>
            <a:endParaRPr sz="1400" b="1" i="0" u="none" strike="noStrike" cap="none" dirty="0">
              <a:solidFill>
                <a:schemeClr val="accent1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96" name="Google Shape;296;p28"/>
          <p:cNvSpPr/>
          <p:nvPr/>
        </p:nvSpPr>
        <p:spPr>
          <a:xfrm>
            <a:off x="108000" y="3430800"/>
            <a:ext cx="11880000" cy="25930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 VERBOSE SELECT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count(*)</a:t>
            </a:r>
            <a:r>
              <a:rPr lang="en-US" sz="14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FROM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1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              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                        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--------------------------------------------------------------------------------------------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400" b="0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Aggregate  (cost=1012.50..1012.51 rows=1 width=8)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Output: count(*)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-&gt;  Foreign Scan on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public.mysql_tbl_continents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(cost=10.00..1010.00 rows=1000 width=0)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Output: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continent_id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continent_name</a:t>
            </a:r>
            <a:endParaRPr sz="14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Local server startup cost: 10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Remote query: SELECT NULL FROM 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db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`.`</a:t>
            </a:r>
            <a:r>
              <a:rPr lang="en-US" sz="1400" b="1" i="0" u="none" strike="noStrike" cap="none" dirty="0" err="1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mysql_tbl_continents</a:t>
            </a:r>
            <a:r>
              <a:rPr lang="en-US" sz="1400" b="1" i="0" u="none" strike="noStrike" cap="none" dirty="0">
                <a:solidFill>
                  <a:srgbClr val="FF382B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`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(6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8020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97" y="0"/>
            <a:ext cx="7549169" cy="73627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508C"/>
                </a:solidFill>
              </a:rPr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797" y="1110077"/>
            <a:ext cx="8200242" cy="4949094"/>
          </a:xfrm>
        </p:spPr>
        <p:txBody>
          <a:bodyPr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Software industries since 1998.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Open Source Contribution other than PostgreSQL.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Cross platform implementation of FTP for Google Chrome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Testing Framework for Google Chromium Project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Cross Platform Telnet application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Working on PostgreSQL Since 2006.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(Associate Software Architect core Database Engine) 2006-2009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(Software Architect core Database Engine) 2011 - 2016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EnterpriseDB (Senior Software Architect core Database Engine) 2016 – 2018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Percona (Senior Software Architect core Database Engine) 2018 – Present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D724F-F727-3142-95D4-1561D84A2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247" y="1110077"/>
            <a:ext cx="2786956" cy="32137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5A1847-D286-C94C-9913-C8808FFD4BA9}"/>
              </a:ext>
            </a:extLst>
          </p:cNvPr>
          <p:cNvSpPr/>
          <p:nvPr/>
        </p:nvSpPr>
        <p:spPr>
          <a:xfrm>
            <a:off x="9045247" y="4548512"/>
            <a:ext cx="2497168" cy="1154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Twitter: @ibrar_ahmad</a:t>
            </a: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LinkedIn: ibrarahmed74</a:t>
            </a:r>
            <a:endParaRPr lang="en-RU" sz="16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856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000" u="none" strike="noStrike" cap="none" dirty="0">
              <a:solidFill>
                <a:srgbClr val="373737"/>
              </a:solidFill>
              <a:latin typeface="Arial" panose="020B0604020202020204" pitchFamily="34" charset="0"/>
              <a:ea typeface="Exo 2"/>
              <a:cs typeface="Arial" panose="020B0604020202020204" pitchFamily="34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1/2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836BE8F-E6DC-2146-873D-C4E43E2BA79E}"/>
              </a:ext>
            </a:extLst>
          </p:cNvPr>
          <p:cNvGrpSpPr/>
          <p:nvPr/>
        </p:nvGrpSpPr>
        <p:grpSpPr>
          <a:xfrm>
            <a:off x="862362" y="1502297"/>
            <a:ext cx="10426837" cy="2847452"/>
            <a:chOff x="862362" y="1502297"/>
            <a:chExt cx="10426837" cy="2847452"/>
          </a:xfrm>
        </p:grpSpPr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737974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89199" y="2477159"/>
              <a:ext cx="1800000" cy="72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sp>
          <p:nvSpPr>
            <p:cNvPr id="188" name="Google Shape;188;p17"/>
            <p:cNvSpPr/>
            <p:nvPr/>
          </p:nvSpPr>
          <p:spPr>
            <a:xfrm>
              <a:off x="862362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00" u="none" strike="noStrike" cap="none" dirty="0">
                  <a:solidFill>
                    <a:srgbClr val="FFFFFF"/>
                  </a:solidFill>
                  <a:latin typeface="Arial" panose="020B0604020202020204" pitchFamily="34" charset="0"/>
                  <a:ea typeface="Exo 2"/>
                  <a:cs typeface="Arial" panose="020B0604020202020204" pitchFamily="34" charset="0"/>
                  <a:sym typeface="Exo 2"/>
                </a:rPr>
                <a:t>Client</a:t>
              </a:r>
              <a:endParaRPr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6613586" y="2477159"/>
              <a:ext cx="1800000" cy="72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00" u="none" strike="noStrike" cap="none" dirty="0" err="1">
                  <a:solidFill>
                    <a:srgbClr val="FFFFFF"/>
                  </a:solidFill>
                  <a:latin typeface="Arial" panose="020B0604020202020204" pitchFamily="34" charset="0"/>
                  <a:ea typeface="Calibri"/>
                  <a:cs typeface="Arial" panose="020B0604020202020204" pitchFamily="34" charset="0"/>
                  <a:sym typeface="Calibri"/>
                </a:rPr>
                <a:t>MySQL_FDW</a:t>
              </a:r>
              <a:endParaRPr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6F3E5E-FC3C-0C4A-B060-E8FA20677818}"/>
                </a:ext>
              </a:extLst>
            </p:cNvPr>
            <p:cNvSpPr/>
            <p:nvPr/>
          </p:nvSpPr>
          <p:spPr>
            <a:xfrm>
              <a:off x="1383720" y="2043287"/>
              <a:ext cx="3118244" cy="433872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6C1BBDF7-A923-504A-A106-12D4D545594A}"/>
                </a:ext>
              </a:extLst>
            </p:cNvPr>
            <p:cNvSpPr/>
            <p:nvPr/>
          </p:nvSpPr>
          <p:spPr>
            <a:xfrm>
              <a:off x="4637974" y="2043289"/>
              <a:ext cx="2778826" cy="430764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DDFF7012-8073-4B45-9DB9-F43FE9B3F886}"/>
                </a:ext>
              </a:extLst>
            </p:cNvPr>
            <p:cNvSpPr/>
            <p:nvPr/>
          </p:nvSpPr>
          <p:spPr>
            <a:xfrm>
              <a:off x="7552810" y="2043287"/>
              <a:ext cx="3118244" cy="430765"/>
            </a:xfrm>
            <a:custGeom>
              <a:avLst/>
              <a:gdLst>
                <a:gd name="connsiteX0" fmla="*/ 0 w 6129867"/>
                <a:gd name="connsiteY0" fmla="*/ 869250 h 869250"/>
                <a:gd name="connsiteX1" fmla="*/ 3510845 w 6129867"/>
                <a:gd name="connsiteY1" fmla="*/ 6 h 869250"/>
                <a:gd name="connsiteX2" fmla="*/ 6129867 w 6129867"/>
                <a:gd name="connsiteY2" fmla="*/ 857961 h 8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9867" h="869250">
                  <a:moveTo>
                    <a:pt x="0" y="869250"/>
                  </a:moveTo>
                  <a:cubicBezTo>
                    <a:pt x="1244600" y="435568"/>
                    <a:pt x="2489201" y="1887"/>
                    <a:pt x="3510845" y="6"/>
                  </a:cubicBezTo>
                  <a:cubicBezTo>
                    <a:pt x="4532489" y="-1875"/>
                    <a:pt x="5331178" y="428043"/>
                    <a:pt x="6129867" y="857961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0C1A30A2-9DCA-2248-8DE7-E5198B6EAB1B}"/>
                </a:ext>
              </a:extLst>
            </p:cNvPr>
            <p:cNvSpPr/>
            <p:nvPr/>
          </p:nvSpPr>
          <p:spPr>
            <a:xfrm>
              <a:off x="7597422" y="3206044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D577CD4-C28F-A94B-ADF4-F5001FB976FE}"/>
                </a:ext>
              </a:extLst>
            </p:cNvPr>
            <p:cNvSpPr/>
            <p:nvPr/>
          </p:nvSpPr>
          <p:spPr>
            <a:xfrm>
              <a:off x="4529202" y="3214929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538E827-79BB-0341-9675-758D88B76CE3}"/>
                </a:ext>
              </a:extLst>
            </p:cNvPr>
            <p:cNvSpPr/>
            <p:nvPr/>
          </p:nvSpPr>
          <p:spPr>
            <a:xfrm>
              <a:off x="1408808" y="3228807"/>
              <a:ext cx="3093156" cy="553156"/>
            </a:xfrm>
            <a:custGeom>
              <a:avLst/>
              <a:gdLst>
                <a:gd name="connsiteX0" fmla="*/ 3093156 w 3093156"/>
                <a:gd name="connsiteY0" fmla="*/ 0 h 790250"/>
                <a:gd name="connsiteX1" fmla="*/ 1467556 w 3093156"/>
                <a:gd name="connsiteY1" fmla="*/ 790223 h 790250"/>
                <a:gd name="connsiteX2" fmla="*/ 0 w 3093156"/>
                <a:gd name="connsiteY2" fmla="*/ 22578 h 79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93156" h="790250">
                  <a:moveTo>
                    <a:pt x="3093156" y="0"/>
                  </a:moveTo>
                  <a:cubicBezTo>
                    <a:pt x="2538119" y="393230"/>
                    <a:pt x="1983082" y="786460"/>
                    <a:pt x="1467556" y="790223"/>
                  </a:cubicBezTo>
                  <a:cubicBezTo>
                    <a:pt x="952030" y="793986"/>
                    <a:pt x="476015" y="408282"/>
                    <a:pt x="0" y="22578"/>
                  </a:cubicBezTo>
                </a:path>
              </a:pathLst>
            </a:custGeom>
            <a:noFill/>
            <a:ln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34FE61-CE2D-B149-9F16-F544548644ED}"/>
                </a:ext>
              </a:extLst>
            </p:cNvPr>
            <p:cNvSpPr txBox="1"/>
            <p:nvPr/>
          </p:nvSpPr>
          <p:spPr>
            <a:xfrm>
              <a:off x="2271658" y="1673494"/>
              <a:ext cx="20896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1. PostgreSQL Query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75AB749-9254-1342-8C66-A3AEA89CDCC4}"/>
                </a:ext>
              </a:extLst>
            </p:cNvPr>
            <p:cNvSpPr txBox="1"/>
            <p:nvPr/>
          </p:nvSpPr>
          <p:spPr>
            <a:xfrm>
              <a:off x="5362222" y="1640876"/>
              <a:ext cx="16591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2. MySQL Query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9667B35-A343-BD49-A04E-F087E099128B}"/>
                </a:ext>
              </a:extLst>
            </p:cNvPr>
            <p:cNvSpPr txBox="1"/>
            <p:nvPr/>
          </p:nvSpPr>
          <p:spPr>
            <a:xfrm>
              <a:off x="8229600" y="1502297"/>
              <a:ext cx="22735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3. Connect to MySQL</a:t>
              </a:r>
              <a:b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4. MySQL Query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9397DCB-00BE-2440-912B-7BD5143E5F43}"/>
                </a:ext>
              </a:extLst>
            </p:cNvPr>
            <p:cNvSpPr txBox="1"/>
            <p:nvPr/>
          </p:nvSpPr>
          <p:spPr>
            <a:xfrm>
              <a:off x="4466683" y="3948807"/>
              <a:ext cx="424476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7. Results, converted to PostgreSQL’ tuples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9159F4-52A8-5A47-98B8-E7AF133A7DC3}"/>
                </a:ext>
              </a:extLst>
            </p:cNvPr>
            <p:cNvSpPr txBox="1"/>
            <p:nvPr/>
          </p:nvSpPr>
          <p:spPr>
            <a:xfrm>
              <a:off x="8753367" y="3949639"/>
              <a:ext cx="20896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5. Results</a:t>
              </a:r>
              <a:b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6. Disconnect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832D3A-BA54-C84C-B526-3E08F9CB0E26}"/>
                </a:ext>
              </a:extLst>
            </p:cNvPr>
            <p:cNvSpPr txBox="1"/>
            <p:nvPr/>
          </p:nvSpPr>
          <p:spPr>
            <a:xfrm>
              <a:off x="2377072" y="4057360"/>
              <a:ext cx="208961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8. Results tuples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E6571BA-0822-A74D-8A6B-81D6252F22FE}"/>
              </a:ext>
            </a:extLst>
          </p:cNvPr>
          <p:cNvSpPr txBox="1"/>
          <p:nvPr/>
        </p:nvSpPr>
        <p:spPr>
          <a:xfrm>
            <a:off x="2525094" y="4946676"/>
            <a:ext cx="6186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FF0000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Do we really need to Disconnect / Connect on each query?</a:t>
            </a:r>
          </a:p>
          <a:p>
            <a:endParaRPr lang="en-US" sz="10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6552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108000" y="972000"/>
            <a:ext cx="11880000" cy="5040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000" u="none" strike="noStrike" cap="none" dirty="0">
              <a:solidFill>
                <a:srgbClr val="373737"/>
              </a:solidFill>
              <a:latin typeface="Arial" panose="020B0604020202020204" pitchFamily="34" charset="0"/>
              <a:ea typeface="Exo 2"/>
              <a:cs typeface="Arial" panose="020B0604020202020204" pitchFamily="34" charset="0"/>
              <a:sym typeface="Exo 2"/>
            </a:endParaRP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>
              <a:buClr>
                <a:srgbClr val="000000"/>
              </a:buClr>
              <a:buSzPts val="2600"/>
            </a:pPr>
            <a:r>
              <a:rPr lang="en-US" sz="3000" dirty="0"/>
              <a:t>Connections 2/2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D0BA-E6B1-F442-9584-F158D14867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PK" sz="1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pic>
        <p:nvPicPr>
          <p:cNvPr id="177" name="Google Shape;177;p1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7974" y="2477159"/>
            <a:ext cx="180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78" name="Google Shape;178;p17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489199" y="2477159"/>
            <a:ext cx="1800000" cy="72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sp>
        <p:nvSpPr>
          <p:cNvPr id="188" name="Google Shape;188;p17"/>
          <p:cNvSpPr/>
          <p:nvPr/>
        </p:nvSpPr>
        <p:spPr>
          <a:xfrm>
            <a:off x="862362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Exo 2"/>
              <a:buNone/>
            </a:pPr>
            <a:r>
              <a:rPr lang="en-US" sz="100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Client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6613586" y="2477159"/>
            <a:ext cx="1800000" cy="720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381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60950" tIns="45700" rIns="609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67"/>
              <a:buFont typeface="Calibri"/>
              <a:buNone/>
            </a:pPr>
            <a:r>
              <a:rPr lang="en-US" sz="1000" u="none" strike="noStrike" cap="none" dirty="0">
                <a:solidFill>
                  <a:srgbClr val="FFFFFF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MySQL FDW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6F3E5E-FC3C-0C4A-B060-E8FA20677818}"/>
              </a:ext>
            </a:extLst>
          </p:cNvPr>
          <p:cNvSpPr/>
          <p:nvPr/>
        </p:nvSpPr>
        <p:spPr>
          <a:xfrm>
            <a:off x="1383720" y="2043287"/>
            <a:ext cx="3118244" cy="433872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6C1BBDF7-A923-504A-A106-12D4D545594A}"/>
              </a:ext>
            </a:extLst>
          </p:cNvPr>
          <p:cNvSpPr/>
          <p:nvPr/>
        </p:nvSpPr>
        <p:spPr>
          <a:xfrm>
            <a:off x="4637974" y="2043289"/>
            <a:ext cx="2778826" cy="430764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DDFF7012-8073-4B45-9DB9-F43FE9B3F886}"/>
              </a:ext>
            </a:extLst>
          </p:cNvPr>
          <p:cNvSpPr/>
          <p:nvPr/>
        </p:nvSpPr>
        <p:spPr>
          <a:xfrm>
            <a:off x="7552810" y="2043287"/>
            <a:ext cx="3118244" cy="430765"/>
          </a:xfrm>
          <a:custGeom>
            <a:avLst/>
            <a:gdLst>
              <a:gd name="connsiteX0" fmla="*/ 0 w 6129867"/>
              <a:gd name="connsiteY0" fmla="*/ 869250 h 869250"/>
              <a:gd name="connsiteX1" fmla="*/ 3510845 w 6129867"/>
              <a:gd name="connsiteY1" fmla="*/ 6 h 869250"/>
              <a:gd name="connsiteX2" fmla="*/ 6129867 w 6129867"/>
              <a:gd name="connsiteY2" fmla="*/ 857961 h 86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29867" h="869250">
                <a:moveTo>
                  <a:pt x="0" y="869250"/>
                </a:moveTo>
                <a:cubicBezTo>
                  <a:pt x="1244600" y="435568"/>
                  <a:pt x="2489201" y="1887"/>
                  <a:pt x="3510845" y="6"/>
                </a:cubicBezTo>
                <a:cubicBezTo>
                  <a:pt x="4532489" y="-1875"/>
                  <a:pt x="5331178" y="428043"/>
                  <a:pt x="6129867" y="85796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C1A30A2-9DCA-2248-8DE7-E5198B6EAB1B}"/>
              </a:ext>
            </a:extLst>
          </p:cNvPr>
          <p:cNvSpPr/>
          <p:nvPr/>
        </p:nvSpPr>
        <p:spPr>
          <a:xfrm>
            <a:off x="7597422" y="3206044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BD577CD4-C28F-A94B-ADF4-F5001FB976FE}"/>
              </a:ext>
            </a:extLst>
          </p:cNvPr>
          <p:cNvSpPr/>
          <p:nvPr/>
        </p:nvSpPr>
        <p:spPr>
          <a:xfrm>
            <a:off x="4529202" y="3214929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0538E827-79BB-0341-9675-758D88B76CE3}"/>
              </a:ext>
            </a:extLst>
          </p:cNvPr>
          <p:cNvSpPr/>
          <p:nvPr/>
        </p:nvSpPr>
        <p:spPr>
          <a:xfrm>
            <a:off x="1408808" y="3228807"/>
            <a:ext cx="3093156" cy="553156"/>
          </a:xfrm>
          <a:custGeom>
            <a:avLst/>
            <a:gdLst>
              <a:gd name="connsiteX0" fmla="*/ 3093156 w 3093156"/>
              <a:gd name="connsiteY0" fmla="*/ 0 h 790250"/>
              <a:gd name="connsiteX1" fmla="*/ 1467556 w 3093156"/>
              <a:gd name="connsiteY1" fmla="*/ 790223 h 790250"/>
              <a:gd name="connsiteX2" fmla="*/ 0 w 3093156"/>
              <a:gd name="connsiteY2" fmla="*/ 22578 h 79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93156" h="790250">
                <a:moveTo>
                  <a:pt x="3093156" y="0"/>
                </a:moveTo>
                <a:cubicBezTo>
                  <a:pt x="2538119" y="393230"/>
                  <a:pt x="1983082" y="786460"/>
                  <a:pt x="1467556" y="790223"/>
                </a:cubicBezTo>
                <a:cubicBezTo>
                  <a:pt x="952030" y="793986"/>
                  <a:pt x="476015" y="408282"/>
                  <a:pt x="0" y="22578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34FE61-CE2D-B149-9F16-F544548644ED}"/>
              </a:ext>
            </a:extLst>
          </p:cNvPr>
          <p:cNvSpPr txBox="1"/>
          <p:nvPr/>
        </p:nvSpPr>
        <p:spPr>
          <a:xfrm>
            <a:off x="2265690" y="1483598"/>
            <a:ext cx="2089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1. PostgreSQL Query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5AB749-9254-1342-8C66-A3AEA89CDCC4}"/>
              </a:ext>
            </a:extLst>
          </p:cNvPr>
          <p:cNvSpPr txBox="1"/>
          <p:nvPr/>
        </p:nvSpPr>
        <p:spPr>
          <a:xfrm>
            <a:off x="5343727" y="1486987"/>
            <a:ext cx="1659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2. MySQL Query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9667B35-A343-BD49-A04E-F087E099128B}"/>
              </a:ext>
            </a:extLst>
          </p:cNvPr>
          <p:cNvSpPr txBox="1"/>
          <p:nvPr/>
        </p:nvSpPr>
        <p:spPr>
          <a:xfrm>
            <a:off x="7002914" y="1286853"/>
            <a:ext cx="37086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3.1 Find Connection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3.2 Failed to find - Connect to MySQL</a:t>
            </a:r>
            <a:b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4. MySQL Query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397DCB-00BE-2440-912B-7BD5143E5F43}"/>
              </a:ext>
            </a:extLst>
          </p:cNvPr>
          <p:cNvSpPr txBox="1"/>
          <p:nvPr/>
        </p:nvSpPr>
        <p:spPr>
          <a:xfrm>
            <a:off x="4651200" y="3935816"/>
            <a:ext cx="30931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6. Results, (PostgreSQL tuples)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D9159F4-52A8-5A47-98B8-E7AF133A7DC3}"/>
              </a:ext>
            </a:extLst>
          </p:cNvPr>
          <p:cNvSpPr txBox="1"/>
          <p:nvPr/>
        </p:nvSpPr>
        <p:spPr>
          <a:xfrm>
            <a:off x="8753367" y="3949639"/>
            <a:ext cx="2089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5. Results</a:t>
            </a:r>
            <a:b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9832D3A-BA54-C84C-B526-3E08F9CB0E26}"/>
              </a:ext>
            </a:extLst>
          </p:cNvPr>
          <p:cNvSpPr txBox="1"/>
          <p:nvPr/>
        </p:nvSpPr>
        <p:spPr>
          <a:xfrm>
            <a:off x="2377072" y="4057360"/>
            <a:ext cx="20896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7. Results tuples</a:t>
            </a:r>
          </a:p>
        </p:txBody>
      </p:sp>
    </p:spTree>
    <p:extLst>
      <p:ext uri="{BB962C8B-B14F-4D97-AF65-F5344CB8AC3E}">
        <p14:creationId xmlns:p14="http://schemas.microsoft.com/office/powerpoint/2010/main" val="357627009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DML Support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EBCADC-B5E2-8E42-8D02-0B3A68E36DA2}"/>
              </a:ext>
            </a:extLst>
          </p:cNvPr>
          <p:cNvSpPr txBox="1"/>
          <p:nvPr/>
        </p:nvSpPr>
        <p:spPr>
          <a:xfrm>
            <a:off x="108000" y="972000"/>
            <a:ext cx="1188000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PostgreSQL has DML support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04792" lvl="0" indent="-304792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•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There are several Foreign Data Wrappers that support DML such as: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postgres_fdw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mysql_fdw </a:t>
            </a:r>
          </a:p>
          <a:p>
            <a:pPr marL="914400" lvl="1" indent="-355600">
              <a:lnSpc>
                <a:spcPct val="200000"/>
              </a:lnSpc>
              <a:buClr>
                <a:srgbClr val="373737"/>
              </a:buClr>
              <a:buSzPts val="2000"/>
              <a:buFont typeface="Exo 2"/>
              <a:buChar char="○"/>
            </a:pPr>
            <a:r>
              <a:rPr lang="en-US" sz="2000" dirty="0">
                <a:solidFill>
                  <a:srgbClr val="373737"/>
                </a:solidFill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oracle_fdw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351851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DE04E9-5CC3-F94E-8384-7F341C7CD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Questions?</a:t>
            </a:r>
          </a:p>
        </p:txBody>
      </p:sp>
      <p:sp>
        <p:nvSpPr>
          <p:cNvPr id="289" name="Google Shape;289;p29"/>
          <p:cNvSpPr txBox="1"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“Poor leaders rarely ask questions of themselves or others. Good leaders, on the other hand, ask many questions. Great leaders ask the great questions.” </a:t>
            </a:r>
          </a:p>
          <a:p>
            <a:pPr lvl="0" algn="r"/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Michael Marquardt author of </a:t>
            </a:r>
            <a:b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b="0" i="1" dirty="0">
                <a:latin typeface="Arial" panose="020B0604020202020204" pitchFamily="34" charset="0"/>
                <a:cs typeface="Arial" panose="020B0604020202020204" pitchFamily="34" charset="0"/>
              </a:rPr>
              <a:t>Leading with Questions</a:t>
            </a:r>
            <a:endParaRPr lang="en-US" sz="1200" b="0" i="1" dirty="0">
              <a:latin typeface="Arial" panose="020B0604020202020204" pitchFamily="34" charset="0"/>
              <a:cs typeface="Arial" panose="020B0604020202020204" pitchFamily="34" charset="0"/>
              <a:sym typeface="Arial"/>
            </a:endParaRPr>
          </a:p>
        </p:txBody>
      </p:sp>
      <p:pic>
        <p:nvPicPr>
          <p:cNvPr id="3" name="Picture 2" descr="A close up of an animal&#10;&#10;Description automatically generated">
            <a:extLst>
              <a:ext uri="{FF2B5EF4-FFF2-40B4-BE49-F238E27FC236}">
                <a16:creationId xmlns:a16="http://schemas.microsoft.com/office/drawing/2014/main" id="{979C192B-AB3E-4A43-876C-CA05D21D2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824" y="1435645"/>
            <a:ext cx="7763256" cy="460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09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4" name="Google Shape;1084;p86"/>
          <p:cNvGrpSpPr/>
          <p:nvPr/>
        </p:nvGrpSpPr>
        <p:grpSpPr>
          <a:xfrm>
            <a:off x="4457165" y="2887114"/>
            <a:ext cx="3371119" cy="1083767"/>
            <a:chOff x="942775" y="1853875"/>
            <a:chExt cx="5266275" cy="1193400"/>
          </a:xfrm>
        </p:grpSpPr>
        <p:sp>
          <p:nvSpPr>
            <p:cNvPr id="1085" name="Google Shape;1085;p86"/>
            <p:cNvSpPr/>
            <p:nvPr/>
          </p:nvSpPr>
          <p:spPr>
            <a:xfrm>
              <a:off x="1546750" y="1857575"/>
              <a:ext cx="4062900" cy="1184100"/>
            </a:xfrm>
            <a:prstGeom prst="rect">
              <a:avLst/>
            </a:prstGeom>
            <a:solidFill>
              <a:srgbClr val="252525"/>
            </a:solidFill>
            <a:ln w="9525" cap="flat" cmpd="sng">
              <a:solidFill>
                <a:srgbClr val="25252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42875" dist="571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86"/>
            <p:cNvSpPr/>
            <p:nvPr/>
          </p:nvSpPr>
          <p:spPr>
            <a:xfrm>
              <a:off x="942775" y="1853875"/>
              <a:ext cx="1228500" cy="1193400"/>
            </a:xfrm>
            <a:prstGeom prst="ellipse">
              <a:avLst/>
            </a:prstGeom>
            <a:solidFill>
              <a:srgbClr val="252525"/>
            </a:solidFill>
            <a:ln w="9525" cap="flat" cmpd="sng">
              <a:solidFill>
                <a:srgbClr val="252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86"/>
            <p:cNvSpPr/>
            <p:nvPr/>
          </p:nvSpPr>
          <p:spPr>
            <a:xfrm>
              <a:off x="4980550" y="1853875"/>
              <a:ext cx="1228500" cy="1193400"/>
            </a:xfrm>
            <a:prstGeom prst="ellipse">
              <a:avLst/>
            </a:prstGeom>
            <a:solidFill>
              <a:srgbClr val="252525"/>
            </a:solidFill>
            <a:ln w="9525" cap="flat" cmpd="sng">
              <a:solidFill>
                <a:srgbClr val="252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88" name="Google Shape;1088;p86"/>
          <p:cNvSpPr txBox="1">
            <a:spLocks noGrp="1"/>
          </p:cNvSpPr>
          <p:nvPr>
            <p:ph type="title"/>
          </p:nvPr>
        </p:nvSpPr>
        <p:spPr>
          <a:xfrm>
            <a:off x="609600" y="3065583"/>
            <a:ext cx="10972800" cy="7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r>
              <a:rPr lang="en" b="0" dirty="0">
                <a:solidFill>
                  <a:srgbClr val="F4F0ED"/>
                </a:solidFill>
                <a:latin typeface="Arial" panose="020B0604020202020204" pitchFamily="34" charset="0"/>
                <a:ea typeface="Roboto Medium"/>
                <a:cs typeface="Arial" panose="020B0604020202020204" pitchFamily="34" charset="0"/>
                <a:sym typeface="Roboto Medium"/>
              </a:rPr>
              <a:t>Thanks</a:t>
            </a:r>
            <a:endParaRPr b="0" dirty="0">
              <a:solidFill>
                <a:srgbClr val="F4F0ED"/>
              </a:solidFill>
              <a:latin typeface="Arial" panose="020B0604020202020204" pitchFamily="34" charset="0"/>
              <a:ea typeface="Roboto Medium"/>
              <a:cs typeface="Arial" panose="020B0604020202020204" pitchFamily="34" charset="0"/>
              <a:sym typeface="Roboto Medium"/>
            </a:endParaRPr>
          </a:p>
        </p:txBody>
      </p:sp>
    </p:spTree>
    <p:extLst>
      <p:ext uri="{BB962C8B-B14F-4D97-AF65-F5344CB8AC3E}">
        <p14:creationId xmlns:p14="http://schemas.microsoft.com/office/powerpoint/2010/main" val="56069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597" y="695437"/>
            <a:ext cx="3454650" cy="54671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508C"/>
                </a:solidFill>
              </a:rPr>
              <a:t>Who Am I? </a:t>
            </a:r>
            <a:r>
              <a:rPr lang="en-GB" dirty="0">
                <a:solidFill>
                  <a:srgbClr val="00508C"/>
                </a:solidFill>
              </a:rPr>
              <a:t>@ibrar_ahmad</a:t>
            </a:r>
            <a:br>
              <a:rPr lang="en-US" dirty="0">
                <a:solidFill>
                  <a:srgbClr val="00508C"/>
                </a:solidFill>
              </a:rPr>
            </a:br>
            <a:endParaRPr lang="en-US" dirty="0">
              <a:solidFill>
                <a:srgbClr val="00508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6960" y="686787"/>
            <a:ext cx="5532118" cy="5624002"/>
          </a:xfrm>
        </p:spPr>
        <p:txBody>
          <a:bodyPr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PostgreSQL Books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PostgreSQL Developer's Guide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PostgreSQL 9.6 High Performance</a:t>
            </a: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PostgreSQL Contribution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pg_upgrade, 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Index-only scans, </a:t>
            </a:r>
          </a:p>
          <a:p>
            <a:pPr marL="971550" lvl="1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Foreign Data Wrappers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Hadoop</a:t>
            </a:r>
          </a:p>
          <a:p>
            <a:pPr marL="1428750" lvl="2" indent="-285750">
              <a:lnSpc>
                <a:spcPct val="150000"/>
              </a:lnSpc>
              <a:spcBef>
                <a:spcPts val="0"/>
              </a:spcBef>
              <a:buSzPts val="2000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ClickHouse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PhD Scholar</a:t>
            </a:r>
          </a:p>
        </p:txBody>
      </p:sp>
    </p:spTree>
    <p:extLst>
      <p:ext uri="{BB962C8B-B14F-4D97-AF65-F5344CB8AC3E}">
        <p14:creationId xmlns:p14="http://schemas.microsoft.com/office/powerpoint/2010/main" val="287546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latin typeface="+mj-lt"/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602119250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1664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3000" dirty="0"/>
              <a:t>Why? Accessing Data From Multiple Sources</a:t>
            </a:r>
            <a:endParaRPr sz="3000"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40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SELECT * from multiple “Database Engines” and generate results? </a:t>
            </a:r>
            <a:endParaRPr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108000" y="1543167"/>
            <a:ext cx="11880000" cy="46539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97" name="Google Shape;97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29926" y="1741314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8" name="Google Shape;98;p14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2433" y="181654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99" name="Google Shape;99;p14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00467" y="328399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0" name="Google Shape;100;p14" descr="Imag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2976" y="3137502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1" name="Google Shape;101;p14" descr="Image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02976" y="4580328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2" name="Google Shape;102;p14" descr="Image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355701" y="4677620"/>
            <a:ext cx="1080000" cy="7200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103" name="Google Shape;103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002501" y="5036846"/>
            <a:ext cx="1080000" cy="72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12240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1/2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7FA72B-BC30-354B-8E31-CA0C3D85FDDC}"/>
              </a:ext>
            </a:extLst>
          </p:cNvPr>
          <p:cNvGrpSpPr/>
          <p:nvPr/>
        </p:nvGrpSpPr>
        <p:grpSpPr>
          <a:xfrm>
            <a:off x="156000" y="1088120"/>
            <a:ext cx="11880000" cy="5040000"/>
            <a:chOff x="156000" y="1342644"/>
            <a:chExt cx="11880000" cy="5040000"/>
          </a:xfrm>
        </p:grpSpPr>
        <p:sp>
          <p:nvSpPr>
            <p:cNvPr id="110" name="Google Shape;110;p15"/>
            <p:cNvSpPr/>
            <p:nvPr/>
          </p:nvSpPr>
          <p:spPr>
            <a:xfrm>
              <a:off x="156000" y="1342644"/>
              <a:ext cx="1188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237144" y="1547300"/>
              <a:ext cx="1429890" cy="523999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6237144" y="2345673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237144" y="314404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237144" y="3942419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237144" y="5539166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ODBC</a:t>
              </a:r>
              <a:endParaRPr sz="1100" b="0" i="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56191" y="1458812"/>
              <a:ext cx="2276044" cy="4807665"/>
            </a:xfrm>
            <a:prstGeom prst="rect">
              <a:avLst/>
            </a:prstGeom>
            <a:solidFill>
              <a:srgbClr val="EDEDED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468013" y="2255019"/>
              <a:ext cx="210508" cy="35948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b="0" i="0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871426" y="1501742"/>
              <a:ext cx="897587" cy="4661980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Join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14907" y="1501743"/>
              <a:ext cx="823942" cy="4661979"/>
            </a:xfrm>
            <a:prstGeom prst="rect">
              <a:avLst/>
            </a:prstGeom>
            <a:solidFill>
              <a:srgbClr val="CACACA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E230C"/>
                </a:buClr>
                <a:buSzPts val="1467"/>
                <a:buFont typeface="Exo 2"/>
                <a:buNone/>
              </a:pPr>
              <a:endParaRPr sz="1467" b="0" i="0" u="none" strike="noStrike" cap="none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841663" y="2345674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841663" y="3144047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41663" y="3942419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41663" y="4740792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841663" y="1547301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b="0" i="1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841663" y="5539166"/>
              <a:ext cx="750692" cy="523999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b="0" i="0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ODBC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b="0" i="1" u="none" strike="noStrike" cap="none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Module</a:t>
              </a:r>
              <a:endParaRPr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6" name="Google Shape;126;p15"/>
            <p:cNvCxnSpPr/>
            <p:nvPr/>
          </p:nvCxnSpPr>
          <p:spPr>
            <a:xfrm>
              <a:off x="2638850" y="1855245"/>
              <a:ext cx="3598292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27" name="Google Shape;127;p15"/>
            <p:cNvSpPr/>
            <p:nvPr/>
          </p:nvSpPr>
          <p:spPr>
            <a:xfrm>
              <a:off x="6237144" y="4740792"/>
              <a:ext cx="1429890" cy="523999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solidFill>
                <a:schemeClr val="tx1"/>
              </a:solidFill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b="0" i="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28" name="Google Shape;128;p15"/>
            <p:cNvCxnSpPr/>
            <p:nvPr/>
          </p:nvCxnSpPr>
          <p:spPr>
            <a:xfrm>
              <a:off x="2638850" y="2628826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2638850" y="3418415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2619111" y="4230602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38850" y="5034184"/>
              <a:ext cx="3598294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2732233" y="5816594"/>
              <a:ext cx="350491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7675422" y="1814712"/>
              <a:ext cx="2563700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675422" y="2664623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7675422" y="3414714"/>
              <a:ext cx="256002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7675422" y="4234276"/>
              <a:ext cx="1176603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667034" y="5043614"/>
              <a:ext cx="1196341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7667034" y="5835390"/>
              <a:ext cx="2596575" cy="0"/>
            </a:xfrm>
            <a:prstGeom prst="straightConnector1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39" name="Google Shape;139;p15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262250" y="234567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0" name="Google Shape;140;p15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62250" y="154730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1" name="Google Shape;141;p15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262250" y="314404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2" name="Google Shape;142;p15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262250" y="4316237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3" name="Google Shape;143;p15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62937" y="474079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4" name="Google Shape;144;p15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62937" y="3942418"/>
              <a:ext cx="936000" cy="540000"/>
            </a:xfrm>
            <a:prstGeom prst="rect">
              <a:avLst/>
            </a:prstGeom>
            <a:noFill/>
            <a:ln w="9525" cap="flat" cmpd="sng">
              <a:solidFill>
                <a:schemeClr val="tx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45" name="Google Shape;145;p15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262250" y="5539165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  <p:extLst>
      <p:ext uri="{BB962C8B-B14F-4D97-AF65-F5344CB8AC3E}">
        <p14:creationId xmlns:p14="http://schemas.microsoft.com/office/powerpoint/2010/main" val="416752598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SQL-MED - Management of External Data</a:t>
            </a:r>
          </a:p>
        </p:txBody>
      </p:sp>
      <p:sp>
        <p:nvSpPr>
          <p:cNvPr id="152" name="Google Shape;152;p16"/>
          <p:cNvSpPr txBox="1"/>
          <p:nvPr/>
        </p:nvSpPr>
        <p:spPr>
          <a:xfrm>
            <a:off x="108000" y="4345213"/>
            <a:ext cx="11880000" cy="180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Now there are many </a:t>
            </a:r>
            <a:r>
              <a:rPr lang="en-US" sz="24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FDWs</a:t>
            </a:r>
            <a:r>
              <a:rPr lang="en-US" sz="2400" b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implemented by other people</a:t>
            </a:r>
            <a:endParaRPr sz="2400" b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None/>
            </a:pPr>
            <a:r>
              <a:rPr lang="en-US" sz="2400" b="0" i="1" u="none" strike="noStrike" cap="none" dirty="0">
                <a:solidFill>
                  <a:srgbClr val="00B0F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https://wiki.postgresql.org/wiki/Foreign_data_wrappers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152;p16">
            <a:extLst>
              <a:ext uri="{FF2B5EF4-FFF2-40B4-BE49-F238E27FC236}">
                <a16:creationId xmlns:a16="http://schemas.microsoft.com/office/drawing/2014/main" id="{C7FA701E-79F0-2040-B261-917E857D8DCF}"/>
              </a:ext>
            </a:extLst>
          </p:cNvPr>
          <p:cNvSpPr txBox="1"/>
          <p:nvPr/>
        </p:nvSpPr>
        <p:spPr>
          <a:xfrm>
            <a:off x="108000" y="972000"/>
            <a:ext cx="11880000" cy="32400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 standard, it is defined by ISO/IEC 9075-9:2008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SQL/MED provides extensions to SQL that define FDW ( Foreign Data Wrapper)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start implementing in its core since PostgreSQL Version 9.1</a:t>
            </a:r>
          </a:p>
          <a:p>
            <a:pPr marL="457200" lvl="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PostgreSQL community builds PostgreSQL FDW called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postgresql_fdw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93667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7"/>
          <p:cNvGrpSpPr/>
          <p:nvPr/>
        </p:nvGrpSpPr>
        <p:grpSpPr>
          <a:xfrm>
            <a:off x="108000" y="972000"/>
            <a:ext cx="11880000" cy="5040000"/>
            <a:chOff x="262800" y="864000"/>
            <a:chExt cx="11520000" cy="5040000"/>
          </a:xfrm>
        </p:grpSpPr>
        <p:sp>
          <p:nvSpPr>
            <p:cNvPr id="158" name="Google Shape;158;p17"/>
            <p:cNvSpPr/>
            <p:nvPr/>
          </p:nvSpPr>
          <p:spPr>
            <a:xfrm>
              <a:off x="262800" y="864000"/>
              <a:ext cx="11520000" cy="5040000"/>
            </a:xfrm>
            <a:prstGeom prst="rect">
              <a:avLst/>
            </a:prstGeom>
            <a:no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73737"/>
                </a:buClr>
                <a:buSzPts val="1800"/>
                <a:buFont typeface="Exo 2"/>
                <a:buNone/>
              </a:pPr>
              <a:endParaRPr sz="180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248071" y="1106032"/>
              <a:ext cx="1440000" cy="540000"/>
            </a:xfrm>
            <a:prstGeom prst="roundRect">
              <a:avLst>
                <a:gd name="adj" fmla="val 12472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libmysqlclient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248071" y="1928784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Libpq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6248071" y="2751536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libmongo</a:t>
              </a: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-c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248071" y="3574288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6248071" y="5219793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ODBC</a:t>
              </a:r>
              <a:endParaRPr sz="1100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cxnSp>
          <p:nvCxnSpPr>
            <p:cNvPr id="164" name="Google Shape;164;p17"/>
            <p:cNvCxnSpPr/>
            <p:nvPr/>
          </p:nvCxnSpPr>
          <p:spPr>
            <a:xfrm>
              <a:off x="5534280" y="141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65" name="Google Shape;165;p17"/>
            <p:cNvSpPr/>
            <p:nvPr/>
          </p:nvSpPr>
          <p:spPr>
            <a:xfrm>
              <a:off x="6248071" y="4397040"/>
              <a:ext cx="1440000" cy="540000"/>
            </a:xfrm>
            <a:prstGeom prst="roundRect">
              <a:avLst>
                <a:gd name="adj" fmla="val 16926"/>
              </a:avLst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100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JDBC</a:t>
              </a:r>
              <a:endParaRPr sz="11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66" name="Google Shape;166;p17"/>
            <p:cNvCxnSpPr/>
            <p:nvPr/>
          </p:nvCxnSpPr>
          <p:spPr>
            <a:xfrm>
              <a:off x="5529599" y="2192501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7" name="Google Shape;167;p17"/>
            <p:cNvCxnSpPr/>
            <p:nvPr/>
          </p:nvCxnSpPr>
          <p:spPr>
            <a:xfrm>
              <a:off x="5534280" y="3030469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8" name="Google Shape;168;p17"/>
            <p:cNvCxnSpPr/>
            <p:nvPr/>
          </p:nvCxnSpPr>
          <p:spPr>
            <a:xfrm>
              <a:off x="5534280" y="386745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69" name="Google Shape;169;p17"/>
            <p:cNvCxnSpPr/>
            <p:nvPr/>
          </p:nvCxnSpPr>
          <p:spPr>
            <a:xfrm>
              <a:off x="5534280" y="4695577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0" name="Google Shape;170;p17"/>
            <p:cNvCxnSpPr/>
            <p:nvPr/>
          </p:nvCxnSpPr>
          <p:spPr>
            <a:xfrm>
              <a:off x="5534280" y="5501878"/>
              <a:ext cx="7200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1" name="Google Shape;171;p17"/>
            <p:cNvCxnSpPr/>
            <p:nvPr/>
          </p:nvCxnSpPr>
          <p:spPr>
            <a:xfrm>
              <a:off x="7696519" y="1381610"/>
              <a:ext cx="2581826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2" name="Google Shape;172;p17"/>
            <p:cNvCxnSpPr/>
            <p:nvPr/>
          </p:nvCxnSpPr>
          <p:spPr>
            <a:xfrm>
              <a:off x="7696519" y="2257474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3" name="Google Shape;173;p17"/>
            <p:cNvCxnSpPr/>
            <p:nvPr/>
          </p:nvCxnSpPr>
          <p:spPr>
            <a:xfrm>
              <a:off x="7696519" y="3030469"/>
              <a:ext cx="2578121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4" name="Google Shape;174;p17"/>
            <p:cNvCxnSpPr/>
            <p:nvPr/>
          </p:nvCxnSpPr>
          <p:spPr>
            <a:xfrm>
              <a:off x="7696519" y="3875057"/>
              <a:ext cx="1184922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5" name="Google Shape;175;p17"/>
            <p:cNvCxnSpPr/>
            <p:nvPr/>
          </p:nvCxnSpPr>
          <p:spPr>
            <a:xfrm>
              <a:off x="7688071" y="4709109"/>
              <a:ext cx="1204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176" name="Google Shape;176;p17"/>
            <p:cNvCxnSpPr/>
            <p:nvPr/>
          </p:nvCxnSpPr>
          <p:spPr>
            <a:xfrm>
              <a:off x="7688071" y="5525062"/>
              <a:ext cx="2614934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pic>
          <p:nvPicPr>
            <p:cNvPr id="177" name="Google Shape;177;p17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301638" y="1928784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8" name="Google Shape;178;p17" descr="Imag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01637" y="1106032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79" name="Google Shape;179;p17" descr="Image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301636" y="2751536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0" name="Google Shape;180;p17" descr="Image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301636" y="409208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1" name="Google Shape;181;p17" descr="Image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892431" y="4397040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2" name="Google Shape;182;p17" descr="Image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892431" y="3574288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400000"/>
              <a:headEnd type="none" w="sm" len="sm"/>
              <a:tailEnd type="none" w="sm" len="sm"/>
            </a:ln>
          </p:spPr>
        </p:pic>
        <p:pic>
          <p:nvPicPr>
            <p:cNvPr id="183" name="Google Shape;183;p17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0301636" y="5219793"/>
              <a:ext cx="936000" cy="540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84" name="Google Shape;184;p17"/>
            <p:cNvSpPr/>
            <p:nvPr/>
          </p:nvSpPr>
          <p:spPr>
            <a:xfrm>
              <a:off x="2546580" y="957600"/>
              <a:ext cx="2964294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3670332" y="953794"/>
              <a:ext cx="1680680" cy="4805999"/>
            </a:xfrm>
            <a:prstGeom prst="rect">
              <a:avLst/>
            </a:prstGeom>
            <a:solidFill>
              <a:srgbClr val="CACACA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 </a:t>
              </a:r>
              <a:endParaRPr sz="1467" u="none" strike="no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406800" y="957600"/>
              <a:ext cx="1620222" cy="4806000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  <p:sp>
          <p:nvSpPr>
            <p:cNvPr id="187" name="Google Shape;187;p17"/>
            <p:cNvSpPr txBox="1"/>
            <p:nvPr/>
          </p:nvSpPr>
          <p:spPr>
            <a:xfrm>
              <a:off x="421200" y="1576698"/>
              <a:ext cx="211996" cy="37046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U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R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67"/>
                <a:buFont typeface="Exo 2"/>
                <a:buNone/>
              </a:pPr>
              <a:endParaRPr sz="1467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A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T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I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O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N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936177" y="1894589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936177" y="2717341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MongoDB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936177" y="3540093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Spark</a:t>
              </a:r>
              <a:endParaRPr sz="1067" u="none" strike="sngStrike" cap="none" dirty="0">
                <a:solidFill>
                  <a:srgbClr val="FFFFFF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936177" y="4362845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Hive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936177" y="1071837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MySQL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667"/>
                <a:buFont typeface="Exo 2"/>
                <a:buNone/>
              </a:pPr>
              <a:r>
                <a:rPr lang="en-US" sz="6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936177" y="5185598"/>
              <a:ext cx="756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933"/>
                <a:buFont typeface="Exo 2"/>
                <a:buNone/>
              </a:pPr>
              <a:r>
                <a:rPr lang="en-US" sz="933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Clickhouse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Exo 2"/>
                <a:buNone/>
              </a:pPr>
              <a:r>
                <a:rPr lang="en-US" sz="1067" u="none" strike="sng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Module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194" name="Google Shape;194;p17"/>
            <p:cNvCxnSpPr/>
            <p:nvPr/>
          </p:nvCxnSpPr>
          <p:spPr>
            <a:xfrm>
              <a:off x="2050637" y="3313559"/>
              <a:ext cx="442800" cy="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400000"/>
              <a:headEnd type="none" w="sm" len="sm"/>
              <a:tailEnd type="triangle" w="med" len="med"/>
            </a:ln>
            <a:effectLst>
              <a:outerShdw blurRad="381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195" name="Google Shape;195;p17"/>
            <p:cNvSpPr/>
            <p:nvPr/>
          </p:nvSpPr>
          <p:spPr>
            <a:xfrm>
              <a:off x="4201438" y="1928784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postgres_fdw</a:t>
              </a:r>
              <a:r>
                <a:rPr lang="en-US" sz="1067" u="none" strike="noStrike" cap="none" dirty="0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 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201438" y="2751536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mongo_fdw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4201438" y="3574288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4201438" y="4397040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hdfs_fdw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4201438" y="1106032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mysql_fdw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201438" y="5219793"/>
              <a:ext cx="1080000" cy="540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  <a:effectLst>
              <a:outerShdw blurRad="381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950" tIns="45700" rIns="6095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067"/>
                <a:buFont typeface="Calibri"/>
                <a:buNone/>
              </a:pPr>
              <a:r>
                <a:rPr lang="en-US" sz="1067" u="none" strike="noStrike" cap="none" dirty="0" err="1">
                  <a:solidFill>
                    <a:srgbClr val="FFFFFF"/>
                  </a:solidFill>
                  <a:latin typeface="Courier New" panose="02070309020205020404" pitchFamily="49" charset="0"/>
                  <a:ea typeface="Calibri"/>
                  <a:cs typeface="Courier New" panose="02070309020205020404" pitchFamily="49" charset="0"/>
                  <a:sym typeface="Calibri"/>
                </a:rPr>
                <a:t>file_fdw</a:t>
              </a:r>
              <a:endParaRPr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3217674" y="2253999"/>
              <a:ext cx="211996" cy="23500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45700" rIns="60950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1467"/>
                <a:buFont typeface="Exo 2"/>
                <a:buNone/>
              </a:pPr>
              <a:r>
                <a:rPr lang="en-US" sz="1467" u="none" strike="noStrike" cap="none" dirty="0">
                  <a:solidFill>
                    <a:srgbClr val="002060"/>
                  </a:solidFill>
                  <a:latin typeface="Courier New" panose="02070309020205020404" pitchFamily="49" charset="0"/>
                  <a:ea typeface="Exo 2"/>
                  <a:cs typeface="Courier New" panose="02070309020205020404" pitchFamily="49" charset="0"/>
                  <a:sym typeface="Exo 2"/>
                </a:rPr>
                <a:t>PostgreSQL</a:t>
              </a:r>
              <a:endParaRPr sz="1467" u="none" strike="noStrike" cap="none" dirty="0">
                <a:solidFill>
                  <a:srgbClr val="002060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endParaRPr>
            </a:p>
          </p:txBody>
        </p:sp>
      </p:grpSp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Application Architecture 2/2</a:t>
            </a:r>
          </a:p>
        </p:txBody>
      </p:sp>
    </p:spTree>
    <p:extLst>
      <p:ext uri="{BB962C8B-B14F-4D97-AF65-F5344CB8AC3E}">
        <p14:creationId xmlns:p14="http://schemas.microsoft.com/office/powerpoint/2010/main" val="42263849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000" dirty="0"/>
              <a:t>Example</a:t>
            </a:r>
          </a:p>
        </p:txBody>
      </p:sp>
      <p:sp>
        <p:nvSpPr>
          <p:cNvPr id="208" name="Google Shape;208;p18"/>
          <p:cNvSpPr/>
          <p:nvPr/>
        </p:nvSpPr>
        <p:spPr>
          <a:xfrm>
            <a:off x="180000" y="1010484"/>
            <a:ext cx="11520000" cy="5040000"/>
          </a:xfrm>
          <a:prstGeom prst="rect">
            <a:avLst/>
          </a:prstGeom>
          <a:noFill/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10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09" name="Google Shape;209;p18"/>
          <p:cNvSpPr txBox="1"/>
          <p:nvPr/>
        </p:nvSpPr>
        <p:spPr>
          <a:xfrm>
            <a:off x="680400" y="1620437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US States  / Cities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0" name="Google Shape;210;p18"/>
          <p:cNvSpPr txBox="1"/>
          <p:nvPr/>
        </p:nvSpPr>
        <p:spPr>
          <a:xfrm>
            <a:off x="680400" y="32947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Countries  / Country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680400" y="4971983"/>
            <a:ext cx="21600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Flight Information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4" name="Google Shape;2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4337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5" name="Google Shape;215;p18"/>
          <p:cNvSpPr txBox="1"/>
          <p:nvPr/>
        </p:nvSpPr>
        <p:spPr>
          <a:xfrm>
            <a:off x="8917626" y="1620425"/>
            <a:ext cx="2506200" cy="5400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pg_tbl_states</a:t>
            </a:r>
            <a:endParaRPr sz="110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sp>
        <p:nvSpPr>
          <p:cNvPr id="216" name="Google Shape;216;p18"/>
          <p:cNvSpPr txBox="1"/>
          <p:nvPr/>
        </p:nvSpPr>
        <p:spPr>
          <a:xfrm>
            <a:off x="8912550" y="3176950"/>
            <a:ext cx="2506200" cy="7641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mysql_tbl_continents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mysql_tbl_countries</a:t>
            </a:r>
            <a:endParaRPr sz="1100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7" name="Google Shape;217;p18"/>
          <p:cNvSpPr txBox="1"/>
          <p:nvPr/>
        </p:nvSpPr>
        <p:spPr>
          <a:xfrm>
            <a:off x="8917625" y="5057325"/>
            <a:ext cx="2563200" cy="369300"/>
          </a:xfrm>
          <a:prstGeom prst="rect">
            <a:avLst/>
          </a:prstGeom>
          <a:solidFill>
            <a:srgbClr val="002060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xo 2"/>
              <a:buNone/>
            </a:pPr>
            <a:r>
              <a:rPr lang="en-US" sz="1100" u="none" strike="noStrike" cap="none" dirty="0" err="1">
                <a:solidFill>
                  <a:schemeClr val="bg2">
                    <a:lumMod val="20000"/>
                    <a:lumOff val="80000"/>
                  </a:schemeClr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clickhouse_tbl_ontime</a:t>
            </a:r>
            <a:endParaRPr sz="1100" u="none" strike="noStrike" cap="none" dirty="0">
              <a:solidFill>
                <a:schemeClr val="bg2">
                  <a:lumMod val="20000"/>
                  <a:lumOff val="80000"/>
                </a:schemeClr>
              </a:solidFill>
              <a:latin typeface="Courier New" panose="02070309020205020404" pitchFamily="49" charset="0"/>
              <a:ea typeface="Exo 2"/>
              <a:cs typeface="Courier New" panose="02070309020205020404" pitchFamily="49" charset="0"/>
              <a:sym typeface="Exo 2"/>
            </a:endParaRPr>
          </a:p>
        </p:txBody>
      </p:sp>
      <p:pic>
        <p:nvPicPr>
          <p:cNvPr id="218" name="Google Shape;218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25649" y="1620437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19" name="Google Shape;219;p18" descr="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25649" y="32947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</p:pic>
      <p:pic>
        <p:nvPicPr>
          <p:cNvPr id="220" name="Google Shape;220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25649" y="4971983"/>
            <a:ext cx="936000" cy="54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32883782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005C4A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rrent">
  <a:themeElements>
    <a:clrScheme name="52b1ff">
      <a:dk1>
        <a:srgbClr val="343434"/>
      </a:dk1>
      <a:lt1>
        <a:srgbClr val="FFFFFF"/>
      </a:lt1>
      <a:dk2>
        <a:srgbClr val="071E3C"/>
      </a:dk2>
      <a:lt2>
        <a:srgbClr val="EDEBE8"/>
      </a:lt2>
      <a:accent1>
        <a:srgbClr val="3F50BF"/>
      </a:accent1>
      <a:accent2>
        <a:srgbClr val="00BA9E"/>
      </a:accent2>
      <a:accent3>
        <a:srgbClr val="51B1FF"/>
      </a:accent3>
      <a:accent4>
        <a:srgbClr val="E56959"/>
      </a:accent4>
      <a:accent5>
        <a:srgbClr val="F3A152"/>
      </a:accent5>
      <a:accent6>
        <a:srgbClr val="F5D559"/>
      </a:accent6>
      <a:hlink>
        <a:srgbClr val="52B1FF"/>
      </a:hlink>
      <a:folHlink>
        <a:srgbClr val="9797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</TotalTime>
  <Words>2063</Words>
  <Application>Microsoft Macintosh PowerPoint</Application>
  <PresentationFormat>Widescreen</PresentationFormat>
  <Paragraphs>341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8" baseType="lpstr">
      <vt:lpstr>Roboto</vt:lpstr>
      <vt:lpstr>DIN Condensed Bold</vt:lpstr>
      <vt:lpstr>Exo 2</vt:lpstr>
      <vt:lpstr>Calibri</vt:lpstr>
      <vt:lpstr>Roboto Light</vt:lpstr>
      <vt:lpstr>Zapf Dingbats</vt:lpstr>
      <vt:lpstr>Courier New</vt:lpstr>
      <vt:lpstr>Arial</vt:lpstr>
      <vt:lpstr>Proxima Nova</vt:lpstr>
      <vt:lpstr>Iowan Old Style Roman</vt:lpstr>
      <vt:lpstr>Roboto Medium</vt:lpstr>
      <vt:lpstr>DIN Alternate Bold</vt:lpstr>
      <vt:lpstr>New_Template9</vt:lpstr>
      <vt:lpstr>Current</vt:lpstr>
      <vt:lpstr>PowerPoint Presentation</vt:lpstr>
      <vt:lpstr>Who Am I?</vt:lpstr>
      <vt:lpstr>Who Am I? @ibrar_ahmad </vt:lpstr>
      <vt:lpstr>Agenda</vt:lpstr>
      <vt:lpstr>Why? Accessing Data From Multiple Sources</vt:lpstr>
      <vt:lpstr>Application Architecture 1/2</vt:lpstr>
      <vt:lpstr>SQL-MED - Management of External Data</vt:lpstr>
      <vt:lpstr>Application Architecture 2/2</vt:lpstr>
      <vt:lpstr>Example</vt:lpstr>
      <vt:lpstr>Setup: mysqldb_fdw (MySQL)</vt:lpstr>
      <vt:lpstr> Setup: clickhousedb_fdw (ClickHouse)</vt:lpstr>
      <vt:lpstr>SELECT Data From MySQL Using mysqldb_fdw 1/2</vt:lpstr>
      <vt:lpstr>SELECT Data From MySQL Using mysqldb_fdw 2/2</vt:lpstr>
      <vt:lpstr>SELECT Data From Clickhouse Using clickhousedb_fdw</vt:lpstr>
      <vt:lpstr>Join ClickHouse, MySQL and PostgreSQL Using FDW</vt:lpstr>
      <vt:lpstr>EXPLAIN: Join ClickHouse, MySQL and PostgreSQL</vt:lpstr>
      <vt:lpstr>Push Down – A Performance Feature</vt:lpstr>
      <vt:lpstr>PostgreSQL Foreign Data Wrapper - JOIN Push Down </vt:lpstr>
      <vt:lpstr>PostgreSQL Foreign Data Wrapper - Aggregate Push Down</vt:lpstr>
      <vt:lpstr>Connections 1/2</vt:lpstr>
      <vt:lpstr>Connections 2/2</vt:lpstr>
      <vt:lpstr>DML Support</vt:lpstr>
      <vt:lpstr>Questions?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Title</dc:title>
  <dc:creator>david avery</dc:creator>
  <cp:lastModifiedBy>Ibrar Ahmed</cp:lastModifiedBy>
  <cp:revision>26</cp:revision>
  <cp:lastPrinted>2016-10-06T15:21:12Z</cp:lastPrinted>
  <dcterms:created xsi:type="dcterms:W3CDTF">2019-01-09T22:21:27Z</dcterms:created>
  <dcterms:modified xsi:type="dcterms:W3CDTF">2020-10-10T00:06:34Z</dcterms:modified>
</cp:coreProperties>
</file>

<file path=docProps/thumbnail.jpeg>
</file>